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2" r:id="rId4"/>
    <p:sldId id="293" r:id="rId5"/>
    <p:sldId id="302" r:id="rId6"/>
    <p:sldId id="303" r:id="rId7"/>
    <p:sldId id="296" r:id="rId8"/>
    <p:sldId id="297" r:id="rId9"/>
    <p:sldId id="298" r:id="rId10"/>
    <p:sldId id="299" r:id="rId11"/>
    <p:sldId id="300" r:id="rId12"/>
    <p:sldId id="301" r:id="rId13"/>
    <p:sldId id="28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79A"/>
    <a:srgbClr val="6B89B6"/>
    <a:srgbClr val="F0F0F0"/>
    <a:srgbClr val="FA6B00"/>
    <a:srgbClr val="BB2B2A"/>
    <a:srgbClr val="FA6B04"/>
    <a:srgbClr val="FC8604"/>
    <a:srgbClr val="ADCDEA"/>
    <a:srgbClr val="F08519"/>
    <a:srgbClr val="F7E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0" autoAdjust="0"/>
    <p:restoredTop sz="95256" autoAdjust="0"/>
  </p:normalViewPr>
  <p:slideViewPr>
    <p:cSldViewPr snapToGrid="0">
      <p:cViewPr>
        <p:scale>
          <a:sx n="75" d="100"/>
          <a:sy n="75" d="100"/>
        </p:scale>
        <p:origin x="100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CAD2-8B22-420E-A3F9-DAD2C1718937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C7C8-7AA6-4A52-BB5E-5955A71034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5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2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52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73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3581400" y="814109"/>
            <a:ext cx="4049713" cy="41598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711200" y="685800"/>
            <a:ext cx="107696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3E9EF88C-B433-42FD-8401-1B914518DF16}" type="datetimeFigureOut">
              <a:rPr lang="zh-CN" altLang="en-US" smtClean="0"/>
              <a:t>2021/3/18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A160BC5B-2DDC-49E1-88B6-24E0C4B5FF2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23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-190919" y="5948624"/>
            <a:ext cx="1075174" cy="1075174"/>
          </a:xfrm>
          <a:prstGeom prst="ellipse">
            <a:avLst/>
          </a:prstGeom>
          <a:solidFill>
            <a:srgbClr val="2B579A">
              <a:alpha val="88000"/>
            </a:srgbClr>
          </a:solidFill>
          <a:ln>
            <a:noFill/>
          </a:ln>
          <a:effectLst>
            <a:outerShdw blurRad="1651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3927" y="5551714"/>
            <a:ext cx="1306286" cy="1306286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208" y="5084466"/>
            <a:ext cx="633047" cy="633047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20981" y="5948624"/>
            <a:ext cx="808156" cy="808156"/>
          </a:xfrm>
          <a:prstGeom prst="ellipse">
            <a:avLst/>
          </a:prstGeom>
          <a:solidFill>
            <a:srgbClr val="2B579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158250" y="4759199"/>
            <a:ext cx="633047" cy="633047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116461" y="6092181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228107" y="5326363"/>
            <a:ext cx="225351" cy="225351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61993" y="4262912"/>
            <a:ext cx="225351" cy="225351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035158" y="4488263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45575" y="5392246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>
            <a:fillRect/>
          </a:stretch>
        </p:blipFill>
        <p:spPr>
          <a:xfrm rot="8700000" flipV="1">
            <a:off x="8809134" y="1429690"/>
            <a:ext cx="796371" cy="658388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0078497" y="368586"/>
            <a:ext cx="340243" cy="340243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100170" y="2035804"/>
            <a:ext cx="442259" cy="442259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>
            <a:fillRect/>
          </a:stretch>
        </p:blipFill>
        <p:spPr>
          <a:xfrm rot="8700000" flipV="1">
            <a:off x="10579316" y="755391"/>
            <a:ext cx="826791" cy="200698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r="58132" b="23781"/>
          <a:stretch>
            <a:fillRect/>
          </a:stretch>
        </p:blipFill>
        <p:spPr>
          <a:xfrm rot="8700000" flipV="1">
            <a:off x="11021801" y="-148385"/>
            <a:ext cx="1354979" cy="1374186"/>
          </a:xfrm>
          <a:prstGeom prst="rect">
            <a:avLst/>
          </a:prstGeom>
        </p:spPr>
      </p:pic>
      <p:sp>
        <p:nvSpPr>
          <p:cNvPr id="30" name="文本框 7">
            <a:extLst>
              <a:ext uri="{FF2B5EF4-FFF2-40B4-BE49-F238E27FC236}">
                <a16:creationId xmlns:a16="http://schemas.microsoft.com/office/drawing/2014/main" id="{58EA6A05-5330-48A8-B03E-C49845653EE4}"/>
              </a:ext>
            </a:extLst>
          </p:cNvPr>
          <p:cNvSpPr txBox="1"/>
          <p:nvPr/>
        </p:nvSpPr>
        <p:spPr>
          <a:xfrm>
            <a:off x="1713753" y="3339582"/>
            <a:ext cx="1106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Numerical Stability of Simulations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35539DC4-E477-4008-B4E2-ACB362DAA59B}"/>
              </a:ext>
            </a:extLst>
          </p:cNvPr>
          <p:cNvSpPr txBox="1"/>
          <p:nvPr/>
        </p:nvSpPr>
        <p:spPr>
          <a:xfrm>
            <a:off x="-90923" y="2380031"/>
            <a:ext cx="1033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Digital Memcomputing Machines: </a:t>
            </a:r>
            <a:endParaRPr lang="zh-CN" altLang="en-US" sz="5400" dirty="0"/>
          </a:p>
        </p:txBody>
      </p:sp>
      <p:sp>
        <p:nvSpPr>
          <p:cNvPr id="33" name="文本框 7">
            <a:extLst>
              <a:ext uri="{FF2B5EF4-FFF2-40B4-BE49-F238E27FC236}">
                <a16:creationId xmlns:a16="http://schemas.microsoft.com/office/drawing/2014/main" id="{CE4EA69C-18F6-4ECF-9D2E-4713F40832E0}"/>
              </a:ext>
            </a:extLst>
          </p:cNvPr>
          <p:cNvSpPr txBox="1"/>
          <p:nvPr/>
        </p:nvSpPr>
        <p:spPr>
          <a:xfrm>
            <a:off x="5709077" y="4332128"/>
            <a:ext cx="3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Yuan-Hang Zhang</a:t>
            </a:r>
          </a:p>
        </p:txBody>
      </p:sp>
      <p:pic>
        <p:nvPicPr>
          <p:cNvPr id="34" name="ucsd-logo-1.jpg">
            <a:extLst>
              <a:ext uri="{FF2B5EF4-FFF2-40B4-BE49-F238E27FC236}">
                <a16:creationId xmlns:a16="http://schemas.microsoft.com/office/drawing/2014/main" id="{5A43498E-AE4B-4BF2-8BFB-27416E6C50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6058" y="5656105"/>
            <a:ext cx="3690481" cy="139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nsf-logo.png">
            <a:extLst>
              <a:ext uri="{FF2B5EF4-FFF2-40B4-BE49-F238E27FC236}">
                <a16:creationId xmlns:a16="http://schemas.microsoft.com/office/drawing/2014/main" id="{DC577469-712E-421F-988B-4A03DF223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9" y="128202"/>
            <a:ext cx="1489952" cy="148995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0" name="文本框 7">
            <a:extLst>
              <a:ext uri="{FF2B5EF4-FFF2-40B4-BE49-F238E27FC236}">
                <a16:creationId xmlns:a16="http://schemas.microsoft.com/office/drawing/2014/main" id="{BBFBEF30-EE90-4310-886E-4AD38A4E6675}"/>
              </a:ext>
            </a:extLst>
          </p:cNvPr>
          <p:cNvSpPr txBox="1"/>
          <p:nvPr/>
        </p:nvSpPr>
        <p:spPr>
          <a:xfrm>
            <a:off x="4456072" y="4763283"/>
            <a:ext cx="653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Y.-H. Zhang and M. Di Ventra, arXiv:2102.03547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844B5D59-22A6-45BE-A1D3-53974D715657}"/>
              </a:ext>
            </a:extLst>
          </p:cNvPr>
          <p:cNvSpPr txBox="1"/>
          <p:nvPr/>
        </p:nvSpPr>
        <p:spPr>
          <a:xfrm>
            <a:off x="6907891" y="6433233"/>
            <a:ext cx="526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Y.-H. Zhang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arXiv:2102.03547</a:t>
            </a:r>
            <a:endParaRPr lang="en-US" altLang="zh-CN" b="1" dirty="0"/>
          </a:p>
        </p:txBody>
      </p:sp>
      <p:sp>
        <p:nvSpPr>
          <p:cNvPr id="17" name="文本框 29">
            <a:extLst>
              <a:ext uri="{FF2B5EF4-FFF2-40B4-BE49-F238E27FC236}">
                <a16:creationId xmlns:a16="http://schemas.microsoft.com/office/drawing/2014/main" id="{73839275-457F-47A2-90B9-09D3F4B425BA}"/>
              </a:ext>
            </a:extLst>
          </p:cNvPr>
          <p:cNvSpPr txBox="1"/>
          <p:nvPr/>
        </p:nvSpPr>
        <p:spPr>
          <a:xfrm>
            <a:off x="697916" y="555240"/>
            <a:ext cx="714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Simulating Memcomputing machines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5F90D-AB96-4731-81A3-DC1D35AE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6744" y="1282373"/>
            <a:ext cx="6724386" cy="5125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29">
                <a:extLst>
                  <a:ext uri="{FF2B5EF4-FFF2-40B4-BE49-F238E27FC236}">
                    <a16:creationId xmlns:a16="http://schemas.microsoft.com/office/drawing/2014/main" id="{1702DFFA-B593-4DF2-9BCE-A1D3964B918D}"/>
                  </a:ext>
                </a:extLst>
              </p:cNvPr>
              <p:cNvSpPr txBox="1"/>
              <p:nvPr/>
            </p:nvSpPr>
            <p:spPr>
              <a:xfrm>
                <a:off x="8847839" y="5162451"/>
                <a:ext cx="2756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ea typeface="Microsoft YaHei" panose="020B0503020204020204" pitchFamily="34" charset="-122"/>
                  </a:rPr>
                  <a:t>Solvable 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𝑡</m:t>
                    </m:r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本框 29">
                <a:extLst>
                  <a:ext uri="{FF2B5EF4-FFF2-40B4-BE49-F238E27FC236}">
                    <a16:creationId xmlns:a16="http://schemas.microsoft.com/office/drawing/2014/main" id="{1702DFFA-B593-4DF2-9BCE-A1D3964B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39" y="5162451"/>
                <a:ext cx="2756950" cy="523220"/>
              </a:xfrm>
              <a:prstGeom prst="rect">
                <a:avLst/>
              </a:prstGeom>
              <a:blipFill>
                <a:blip r:embed="rId3"/>
                <a:stretch>
                  <a:fillRect l="-441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id="{C3C78D5E-44E2-4E7B-90F6-1B8F5EAAA33E}"/>
                  </a:ext>
                </a:extLst>
              </p:cNvPr>
              <p:cNvSpPr txBox="1"/>
              <p:nvPr/>
            </p:nvSpPr>
            <p:spPr>
              <a:xfrm>
                <a:off x="8651829" y="1282373"/>
                <a:ext cx="30896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ea typeface="Microsoft YaHei" panose="020B0503020204020204" pitchFamily="34" charset="-122"/>
                  </a:rPr>
                  <a:t>Unsolvable  large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𝑡</m:t>
                    </m:r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id="{C3C78D5E-44E2-4E7B-90F6-1B8F5EAAA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829" y="1282373"/>
                <a:ext cx="3089669" cy="523220"/>
              </a:xfrm>
              <a:prstGeom prst="rect">
                <a:avLst/>
              </a:prstGeom>
              <a:blipFill>
                <a:blip r:embed="rId4"/>
                <a:stretch>
                  <a:fillRect l="-394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Up 4">
            <a:extLst>
              <a:ext uri="{FF2B5EF4-FFF2-40B4-BE49-F238E27FC236}">
                <a16:creationId xmlns:a16="http://schemas.microsoft.com/office/drawing/2014/main" id="{AFED78DC-538E-489B-B999-85E5CEE1594D}"/>
              </a:ext>
            </a:extLst>
          </p:cNvPr>
          <p:cNvSpPr/>
          <p:nvPr/>
        </p:nvSpPr>
        <p:spPr>
          <a:xfrm>
            <a:off x="9878081" y="1840934"/>
            <a:ext cx="484632" cy="3321517"/>
          </a:xfrm>
          <a:prstGeom prst="upArrow">
            <a:avLst>
              <a:gd name="adj1" fmla="val 50000"/>
              <a:gd name="adj2" fmla="val 8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9">
            <a:extLst>
              <a:ext uri="{FF2B5EF4-FFF2-40B4-BE49-F238E27FC236}">
                <a16:creationId xmlns:a16="http://schemas.microsoft.com/office/drawing/2014/main" id="{2FCAF14C-98B8-4836-80F5-4E115EE1798A}"/>
              </a:ext>
            </a:extLst>
          </p:cNvPr>
          <p:cNvSpPr txBox="1"/>
          <p:nvPr/>
        </p:nvSpPr>
        <p:spPr>
          <a:xfrm rot="16200000">
            <a:off x="7883374" y="3084931"/>
            <a:ext cx="331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Microsoft YaHei" panose="020B0503020204020204" pitchFamily="34" charset="-122"/>
              </a:rPr>
              <a:t>Solvable-unsolvable transition</a:t>
            </a:r>
            <a:endParaRPr lang="zh-CN" altLang="en-US" sz="240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3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7">
            <a:extLst>
              <a:ext uri="{FF2B5EF4-FFF2-40B4-BE49-F238E27FC236}">
                <a16:creationId xmlns:a16="http://schemas.microsoft.com/office/drawing/2014/main" id="{844B5D59-22A6-45BE-A1D3-53974D715657}"/>
              </a:ext>
            </a:extLst>
          </p:cNvPr>
          <p:cNvSpPr txBox="1"/>
          <p:nvPr/>
        </p:nvSpPr>
        <p:spPr>
          <a:xfrm>
            <a:off x="6907891" y="6433233"/>
            <a:ext cx="526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Y.-H. Zhang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arXiv:2102.03547</a:t>
            </a:r>
            <a:endParaRPr lang="en-US" altLang="zh-CN" b="1" dirty="0"/>
          </a:p>
        </p:txBody>
      </p:sp>
      <p:sp>
        <p:nvSpPr>
          <p:cNvPr id="17" name="文本框 29">
            <a:extLst>
              <a:ext uri="{FF2B5EF4-FFF2-40B4-BE49-F238E27FC236}">
                <a16:creationId xmlns:a16="http://schemas.microsoft.com/office/drawing/2014/main" id="{73839275-457F-47A2-90B9-09D3F4B425BA}"/>
              </a:ext>
            </a:extLst>
          </p:cNvPr>
          <p:cNvSpPr txBox="1"/>
          <p:nvPr/>
        </p:nvSpPr>
        <p:spPr>
          <a:xfrm>
            <a:off x="697916" y="555240"/>
            <a:ext cx="744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Directed percolation of state trajectory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B3180-2C43-4C70-A9C5-DF7F255E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91" y="3438728"/>
            <a:ext cx="6277977" cy="3403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948FE-7D43-4CC0-A142-0F14D498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791" y="1118041"/>
            <a:ext cx="5181636" cy="4025020"/>
          </a:xfrm>
          <a:prstGeom prst="rect">
            <a:avLst/>
          </a:prstGeom>
        </p:spPr>
      </p:pic>
      <p:sp>
        <p:nvSpPr>
          <p:cNvPr id="26" name="文本框 29">
            <a:extLst>
              <a:ext uri="{FF2B5EF4-FFF2-40B4-BE49-F238E27FC236}">
                <a16:creationId xmlns:a16="http://schemas.microsoft.com/office/drawing/2014/main" id="{10776B66-5C5D-4042-B513-8F933390F329}"/>
              </a:ext>
            </a:extLst>
          </p:cNvPr>
          <p:cNvSpPr txBox="1"/>
          <p:nvPr/>
        </p:nvSpPr>
        <p:spPr>
          <a:xfrm>
            <a:off x="1122928" y="2608344"/>
            <a:ext cx="308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Microsoft YaHei" panose="020B0503020204020204" pitchFamily="34" charset="-122"/>
              </a:rPr>
              <a:t>Critical point</a:t>
            </a:r>
            <a:endParaRPr lang="zh-CN" altLang="en-US" sz="2400" dirty="0">
              <a:ea typeface="Microsoft YaHei" panose="020B0503020204020204" pitchFamily="34" charset="-122"/>
            </a:endParaRPr>
          </a:p>
        </p:txBody>
      </p:sp>
      <p:sp>
        <p:nvSpPr>
          <p:cNvPr id="27" name="文本框 29">
            <a:extLst>
              <a:ext uri="{FF2B5EF4-FFF2-40B4-BE49-F238E27FC236}">
                <a16:creationId xmlns:a16="http://schemas.microsoft.com/office/drawing/2014/main" id="{35EDBE64-1567-43B2-96B2-FB9EF16E4133}"/>
              </a:ext>
            </a:extLst>
          </p:cNvPr>
          <p:cNvSpPr txBox="1"/>
          <p:nvPr/>
        </p:nvSpPr>
        <p:spPr>
          <a:xfrm>
            <a:off x="4691313" y="6035049"/>
            <a:ext cx="308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a typeface="Microsoft YaHei" panose="020B0503020204020204" pitchFamily="34" charset="-122"/>
              </a:rPr>
              <a:t>Instanton</a:t>
            </a:r>
            <a:endParaRPr lang="zh-CN" altLang="en-US" sz="2400" dirty="0">
              <a:ea typeface="Microsoft YaHei" panose="020B0503020204020204" pitchFamily="34" charset="-122"/>
            </a:endParaRPr>
          </a:p>
        </p:txBody>
      </p:sp>
      <p:sp>
        <p:nvSpPr>
          <p:cNvPr id="28" name="文本框 29">
            <a:extLst>
              <a:ext uri="{FF2B5EF4-FFF2-40B4-BE49-F238E27FC236}">
                <a16:creationId xmlns:a16="http://schemas.microsoft.com/office/drawing/2014/main" id="{9AECB5FF-0F50-4963-812D-9A69DAA47630}"/>
              </a:ext>
            </a:extLst>
          </p:cNvPr>
          <p:cNvSpPr txBox="1"/>
          <p:nvPr/>
        </p:nvSpPr>
        <p:spPr>
          <a:xfrm>
            <a:off x="2909776" y="1595407"/>
            <a:ext cx="356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Microsoft YaHei" panose="020B0503020204020204" pitchFamily="34" charset="-122"/>
              </a:rPr>
              <a:t>Instanton “destroyed” by numerical noise</a:t>
            </a:r>
            <a:endParaRPr lang="zh-CN" altLang="en-US" sz="2400" dirty="0"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7F78AE-DE2B-4674-AE45-BA5916A77337}"/>
              </a:ext>
            </a:extLst>
          </p:cNvPr>
          <p:cNvCxnSpPr>
            <a:cxnSpLocks/>
          </p:cNvCxnSpPr>
          <p:nvPr/>
        </p:nvCxnSpPr>
        <p:spPr>
          <a:xfrm flipH="1">
            <a:off x="1163267" y="2541925"/>
            <a:ext cx="179368" cy="1712596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29">
            <a:extLst>
              <a:ext uri="{FF2B5EF4-FFF2-40B4-BE49-F238E27FC236}">
                <a16:creationId xmlns:a16="http://schemas.microsoft.com/office/drawing/2014/main" id="{4E4A47DF-F29C-41CD-AA83-DE6BCF4B5748}"/>
              </a:ext>
            </a:extLst>
          </p:cNvPr>
          <p:cNvSpPr txBox="1"/>
          <p:nvPr/>
        </p:nvSpPr>
        <p:spPr>
          <a:xfrm>
            <a:off x="98573" y="1772483"/>
            <a:ext cx="247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a typeface="Microsoft YaHei" panose="020B0503020204020204" pitchFamily="34" charset="-122"/>
              </a:rPr>
              <a:t>Unachievable critical point</a:t>
            </a:r>
            <a:endParaRPr lang="zh-CN" altLang="en-US" sz="2400" dirty="0">
              <a:ea typeface="Microsoft YaHei" panose="020B0503020204020204" pitchFamily="34" charset="-122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AB54BF-EC9A-4188-A0F5-92F451AD7022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959697" y="3070009"/>
            <a:ext cx="708066" cy="461391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A328EC4-AB53-475F-8495-BD200BA1A372}"/>
              </a:ext>
            </a:extLst>
          </p:cNvPr>
          <p:cNvCxnSpPr>
            <a:cxnSpLocks/>
          </p:cNvCxnSpPr>
          <p:nvPr/>
        </p:nvCxnSpPr>
        <p:spPr>
          <a:xfrm flipH="1">
            <a:off x="3781030" y="2375217"/>
            <a:ext cx="804130" cy="1598076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A00596-5861-4431-976E-712177FDF7D8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829063" y="6265882"/>
            <a:ext cx="862250" cy="36878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29">
                <a:extLst>
                  <a:ext uri="{FF2B5EF4-FFF2-40B4-BE49-F238E27FC236}">
                    <a16:creationId xmlns:a16="http://schemas.microsoft.com/office/drawing/2014/main" id="{1C177BB1-C62A-4382-A23D-E1093B9A37E6}"/>
                  </a:ext>
                </a:extLst>
              </p:cNvPr>
              <p:cNvSpPr txBox="1"/>
              <p:nvPr/>
            </p:nvSpPr>
            <p:spPr>
              <a:xfrm>
                <a:off x="6810607" y="4989845"/>
                <a:ext cx="47074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Transition threshold </a:t>
                </a:r>
              </a:p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𝐷</m:t>
                    </m:r>
                  </m:oMath>
                </a14:m>
                <a:endParaRPr lang="en-US" altLang="zh-CN" sz="2800" i="1" dirty="0">
                  <a:ea typeface="Microsoft YaHei" panose="020B0503020204020204" pitchFamily="34" charset="-12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800" dirty="0">
                    <a:ea typeface="Microsoft YaHei" panose="020B0503020204020204" pitchFamily="34" charset="-122"/>
                  </a:rPr>
                  <a:t>: dimension of phase space</a:t>
                </a:r>
                <a:endParaRPr lang="zh-CN" altLang="en-US" sz="2800" i="1" dirty="0"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46" name="文本框 29">
                <a:extLst>
                  <a:ext uri="{FF2B5EF4-FFF2-40B4-BE49-F238E27FC236}">
                    <a16:creationId xmlns:a16="http://schemas.microsoft.com/office/drawing/2014/main" id="{1C177BB1-C62A-4382-A23D-E1093B9A3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607" y="4989845"/>
                <a:ext cx="4707455" cy="1384995"/>
              </a:xfrm>
              <a:prstGeom prst="rect">
                <a:avLst/>
              </a:prstGeom>
              <a:blipFill>
                <a:blip r:embed="rId5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844B5D59-22A6-45BE-A1D3-53974D715657}"/>
              </a:ext>
            </a:extLst>
          </p:cNvPr>
          <p:cNvSpPr txBox="1"/>
          <p:nvPr/>
        </p:nvSpPr>
        <p:spPr>
          <a:xfrm>
            <a:off x="6907891" y="6433233"/>
            <a:ext cx="526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Y.-H. Zhang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arXiv:2102.03547</a:t>
            </a:r>
            <a:endParaRPr lang="en-US" altLang="zh-CN" b="1" dirty="0"/>
          </a:p>
        </p:txBody>
      </p:sp>
      <p:sp>
        <p:nvSpPr>
          <p:cNvPr id="17" name="文本框 29">
            <a:extLst>
              <a:ext uri="{FF2B5EF4-FFF2-40B4-BE49-F238E27FC236}">
                <a16:creationId xmlns:a16="http://schemas.microsoft.com/office/drawing/2014/main" id="{73839275-457F-47A2-90B9-09D3F4B425BA}"/>
              </a:ext>
            </a:extLst>
          </p:cNvPr>
          <p:cNvSpPr txBox="1"/>
          <p:nvPr/>
        </p:nvSpPr>
        <p:spPr>
          <a:xfrm>
            <a:off x="697916" y="555240"/>
            <a:ext cx="714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Simulating Memcomputing machines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07572-A0F1-43F8-BB2D-CCB39B483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2"/>
          <a:stretch/>
        </p:blipFill>
        <p:spPr>
          <a:xfrm>
            <a:off x="3132306" y="1238042"/>
            <a:ext cx="5612860" cy="5155809"/>
          </a:xfrm>
          <a:prstGeom prst="rect">
            <a:avLst/>
          </a:prstGeom>
        </p:spPr>
      </p:pic>
      <p:sp>
        <p:nvSpPr>
          <p:cNvPr id="20" name="文本框 7">
            <a:extLst>
              <a:ext uri="{FF2B5EF4-FFF2-40B4-BE49-F238E27FC236}">
                <a16:creationId xmlns:a16="http://schemas.microsoft.com/office/drawing/2014/main" id="{CBF9DF08-E644-4D2A-AB37-8E1074209D15}"/>
              </a:ext>
            </a:extLst>
          </p:cNvPr>
          <p:cNvSpPr txBox="1"/>
          <p:nvPr/>
        </p:nvSpPr>
        <p:spPr>
          <a:xfrm rot="16200000">
            <a:off x="1427869" y="3497031"/>
            <a:ext cx="311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Percentage of solved cases</a:t>
            </a:r>
            <a:endParaRPr lang="en-US" altLang="zh-CN" b="1" dirty="0"/>
          </a:p>
        </p:txBody>
      </p:sp>
      <p:sp>
        <p:nvSpPr>
          <p:cNvPr id="14" name="椭圆 41">
            <a:extLst>
              <a:ext uri="{FF2B5EF4-FFF2-40B4-BE49-F238E27FC236}">
                <a16:creationId xmlns:a16="http://schemas.microsoft.com/office/drawing/2014/main" id="{70E233FA-3B88-45FC-B0B9-B7133437FF59}"/>
              </a:ext>
            </a:extLst>
          </p:cNvPr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651951" y="6376072"/>
            <a:ext cx="688803" cy="68880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93252" y="5853372"/>
            <a:ext cx="688807" cy="688807"/>
          </a:xfrm>
          <a:prstGeom prst="ellipse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25011" y="6225460"/>
            <a:ext cx="786258" cy="7862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06377" y="5769939"/>
            <a:ext cx="1284592" cy="1284592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86077" y="5857394"/>
            <a:ext cx="497256" cy="497256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65421" y="5760710"/>
            <a:ext cx="331504" cy="33150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50355" y="3013501"/>
            <a:ext cx="509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 </a:t>
            </a:r>
          </a:p>
        </p:txBody>
      </p:sp>
      <p:sp>
        <p:nvSpPr>
          <p:cNvPr id="16" name="椭圆 15"/>
          <p:cNvSpPr/>
          <p:nvPr/>
        </p:nvSpPr>
        <p:spPr>
          <a:xfrm flipV="1">
            <a:off x="3133630" y="-278588"/>
            <a:ext cx="1328050" cy="1328050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V="1">
            <a:off x="4771824" y="-318612"/>
            <a:ext cx="777821" cy="777821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5834776" y="271636"/>
            <a:ext cx="777826" cy="777826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7112799" y="-258585"/>
            <a:ext cx="887871" cy="8878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8333916" y="-306931"/>
            <a:ext cx="1450608" cy="1450608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2286980" y="511738"/>
            <a:ext cx="561520" cy="561520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1533824" y="-368602"/>
            <a:ext cx="786975" cy="786975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V="1">
            <a:off x="10117770" y="483400"/>
            <a:ext cx="561520" cy="561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6819661" y="779752"/>
            <a:ext cx="374347" cy="37434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9" y="4868087"/>
            <a:ext cx="4139025" cy="3061409"/>
          </a:xfrm>
          <a:prstGeom prst="rect">
            <a:avLst/>
          </a:prstGeom>
        </p:spPr>
      </p:pic>
      <p:sp>
        <p:nvSpPr>
          <p:cNvPr id="26" name="文本框 7">
            <a:extLst>
              <a:ext uri="{FF2B5EF4-FFF2-40B4-BE49-F238E27FC236}">
                <a16:creationId xmlns:a16="http://schemas.microsoft.com/office/drawing/2014/main" id="{1E58D00B-E757-4724-8ACC-9665A8EAA2F4}"/>
              </a:ext>
            </a:extLst>
          </p:cNvPr>
          <p:cNvSpPr txBox="1"/>
          <p:nvPr/>
        </p:nvSpPr>
        <p:spPr>
          <a:xfrm>
            <a:off x="5549645" y="4055785"/>
            <a:ext cx="5326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Yuan-Hang Zhang</a:t>
            </a:r>
          </a:p>
          <a:p>
            <a:pPr algn="ctr"/>
            <a:r>
              <a:rPr lang="en-US" altLang="zh-CN" sz="2400" dirty="0"/>
              <a:t>UC San Diego</a:t>
            </a:r>
          </a:p>
          <a:p>
            <a:pPr algn="ctr"/>
            <a:r>
              <a:rPr lang="en-US" altLang="zh-CN" sz="2400" dirty="0"/>
              <a:t>arXiv:2102.03547</a:t>
            </a:r>
          </a:p>
          <a:p>
            <a:pPr algn="ctr"/>
            <a:r>
              <a:rPr lang="en-US" altLang="zh-CN" sz="1600" dirty="0"/>
              <a:t>(minor mistake in the current version, will fix soon)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04655" y="426402"/>
            <a:ext cx="556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What is Memcomputing? 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9">
            <a:extLst>
              <a:ext uri="{FF2B5EF4-FFF2-40B4-BE49-F238E27FC236}">
                <a16:creationId xmlns:a16="http://schemas.microsoft.com/office/drawing/2014/main" id="{2ED48BD8-B072-434F-A552-B41164AD9205}"/>
              </a:ext>
            </a:extLst>
          </p:cNvPr>
          <p:cNvSpPr txBox="1"/>
          <p:nvPr/>
        </p:nvSpPr>
        <p:spPr>
          <a:xfrm>
            <a:off x="2362670" y="3044279"/>
            <a:ext cx="7466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ea typeface="Microsoft YaHei" panose="020B0503020204020204" pitchFamily="34" charset="-122"/>
              </a:rPr>
              <a:t>Computing </a:t>
            </a:r>
            <a:r>
              <a:rPr lang="en-US" altLang="zh-CN" sz="4400" dirty="0">
                <a:solidFill>
                  <a:srgbClr val="2B579A"/>
                </a:solidFill>
                <a:ea typeface="Microsoft YaHei" panose="020B0503020204020204" pitchFamily="34" charset="-122"/>
              </a:rPr>
              <a:t>in</a:t>
            </a:r>
            <a:r>
              <a:rPr lang="en-US" altLang="zh-CN" sz="4400" dirty="0">
                <a:ea typeface="Microsoft YaHei" panose="020B0503020204020204" pitchFamily="34" charset="-122"/>
              </a:rPr>
              <a:t> and </a:t>
            </a:r>
            <a:r>
              <a:rPr lang="en-US" altLang="zh-CN" sz="4400" dirty="0">
                <a:solidFill>
                  <a:srgbClr val="2B579A"/>
                </a:solidFill>
                <a:ea typeface="Microsoft YaHei" panose="020B0503020204020204" pitchFamily="34" charset="-122"/>
              </a:rPr>
              <a:t>with</a:t>
            </a:r>
            <a:r>
              <a:rPr lang="en-US" altLang="zh-CN" sz="4400" dirty="0">
                <a:ea typeface="Microsoft YaHei" panose="020B0503020204020204" pitchFamily="34" charset="-122"/>
              </a:rPr>
              <a:t> memory</a:t>
            </a:r>
            <a:endParaRPr lang="zh-CN" altLang="en-US" sz="440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8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04655" y="426402"/>
            <a:ext cx="556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What is Memcomputing? 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EF2D3-D0B7-4FBF-9631-73220C06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663" y="1212875"/>
            <a:ext cx="9894673" cy="4804215"/>
          </a:xfrm>
          <a:prstGeom prst="rect">
            <a:avLst/>
          </a:prstGeom>
        </p:spPr>
      </p:pic>
      <p:sp>
        <p:nvSpPr>
          <p:cNvPr id="15" name="文本框 7">
            <a:extLst>
              <a:ext uri="{FF2B5EF4-FFF2-40B4-BE49-F238E27FC236}">
                <a16:creationId xmlns:a16="http://schemas.microsoft.com/office/drawing/2014/main" id="{69492FB3-934F-403A-88E5-D97EF2C970D5}"/>
              </a:ext>
            </a:extLst>
          </p:cNvPr>
          <p:cNvSpPr txBox="1"/>
          <p:nvPr/>
        </p:nvSpPr>
        <p:spPr>
          <a:xfrm>
            <a:off x="3598175" y="5724702"/>
            <a:ext cx="519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Von Neumann architecture</a:t>
            </a: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93A75149-BCBE-42BC-A62E-694716E82A9A}"/>
              </a:ext>
            </a:extLst>
          </p:cNvPr>
          <p:cNvSpPr txBox="1"/>
          <p:nvPr/>
        </p:nvSpPr>
        <p:spPr>
          <a:xfrm>
            <a:off x="6006094" y="6211669"/>
            <a:ext cx="672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Traversa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neural networks and learning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26.11 (2015)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6680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504655" y="426402"/>
            <a:ext cx="556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What is Memcomputing? 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69492FB3-934F-403A-88E5-D97EF2C970D5}"/>
              </a:ext>
            </a:extLst>
          </p:cNvPr>
          <p:cNvSpPr txBox="1"/>
          <p:nvPr/>
        </p:nvSpPr>
        <p:spPr>
          <a:xfrm>
            <a:off x="3595462" y="5704583"/>
            <a:ext cx="519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Memcomputing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57D21-61DE-4BA8-842F-03CD7A09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740" y="1243944"/>
            <a:ext cx="8306520" cy="4602879"/>
          </a:xfrm>
          <a:prstGeom prst="rect">
            <a:avLst/>
          </a:prstGeom>
        </p:spPr>
      </p:pic>
      <p:sp>
        <p:nvSpPr>
          <p:cNvPr id="16" name="文本框 7">
            <a:extLst>
              <a:ext uri="{FF2B5EF4-FFF2-40B4-BE49-F238E27FC236}">
                <a16:creationId xmlns:a16="http://schemas.microsoft.com/office/drawing/2014/main" id="{844B5D59-22A6-45BE-A1D3-53974D715657}"/>
              </a:ext>
            </a:extLst>
          </p:cNvPr>
          <p:cNvSpPr txBox="1"/>
          <p:nvPr/>
        </p:nvSpPr>
        <p:spPr>
          <a:xfrm>
            <a:off x="6006094" y="6211669"/>
            <a:ext cx="672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Traversa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neural networks and learning systems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26.11 (2015)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3294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54615" y="525264"/>
            <a:ext cx="751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2B579A"/>
                </a:solidFill>
                <a:ea typeface="Microsoft YaHei" panose="020B0503020204020204" pitchFamily="34" charset="-122"/>
              </a:rPr>
              <a:t>Solving Boolean satisfiability (SAT) problems</a:t>
            </a:r>
            <a:endParaRPr lang="zh-CN" altLang="en-US" sz="32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7">
            <a:extLst>
              <a:ext uri="{FF2B5EF4-FFF2-40B4-BE49-F238E27FC236}">
                <a16:creationId xmlns:a16="http://schemas.microsoft.com/office/drawing/2014/main" id="{5717AD92-A7B2-4AC8-9EC2-99DDA7AD6CD4}"/>
              </a:ext>
            </a:extLst>
          </p:cNvPr>
          <p:cNvSpPr/>
          <p:nvPr/>
        </p:nvSpPr>
        <p:spPr>
          <a:xfrm>
            <a:off x="11363962" y="752785"/>
            <a:ext cx="345832" cy="345832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8">
            <a:extLst>
              <a:ext uri="{FF2B5EF4-FFF2-40B4-BE49-F238E27FC236}">
                <a16:creationId xmlns:a16="http://schemas.microsoft.com/office/drawing/2014/main" id="{049DF04E-2C38-41D4-8110-D8ED11546B24}"/>
              </a:ext>
            </a:extLst>
          </p:cNvPr>
          <p:cNvSpPr/>
          <p:nvPr/>
        </p:nvSpPr>
        <p:spPr>
          <a:xfrm>
            <a:off x="11681209" y="13227"/>
            <a:ext cx="510791" cy="510791"/>
          </a:xfrm>
          <a:prstGeom prst="ellipse">
            <a:avLst/>
          </a:prstGeom>
          <a:solidFill>
            <a:srgbClr val="2B579A">
              <a:alpha val="65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9">
            <a:extLst>
              <a:ext uri="{FF2B5EF4-FFF2-40B4-BE49-F238E27FC236}">
                <a16:creationId xmlns:a16="http://schemas.microsoft.com/office/drawing/2014/main" id="{C036CB28-E75E-4E9E-9BE7-3E1AB5E7C29D}"/>
              </a:ext>
            </a:extLst>
          </p:cNvPr>
          <p:cNvSpPr/>
          <p:nvPr/>
        </p:nvSpPr>
        <p:spPr>
          <a:xfrm>
            <a:off x="10761062" y="540929"/>
            <a:ext cx="221063" cy="221063"/>
          </a:xfrm>
          <a:prstGeom prst="ellipse">
            <a:avLst/>
          </a:prstGeom>
          <a:solidFill>
            <a:srgbClr val="2B579A">
              <a:alpha val="75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0F250-84AA-4A57-90DD-E1544F50984F}"/>
                  </a:ext>
                </a:extLst>
              </p:cNvPr>
              <p:cNvSpPr txBox="1"/>
              <p:nvPr/>
            </p:nvSpPr>
            <p:spPr>
              <a:xfrm>
                <a:off x="328803" y="5908144"/>
                <a:ext cx="2276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0F250-84AA-4A57-90DD-E1544F509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5908144"/>
                <a:ext cx="2276264" cy="369332"/>
              </a:xfrm>
              <a:prstGeom prst="rect">
                <a:avLst/>
              </a:prstGeom>
              <a:blipFill>
                <a:blip r:embed="rId3"/>
                <a:stretch>
                  <a:fillRect l="-1609" r="-107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29">
                <a:extLst>
                  <a:ext uri="{FF2B5EF4-FFF2-40B4-BE49-F238E27FC236}">
                    <a16:creationId xmlns:a16="http://schemas.microsoft.com/office/drawing/2014/main" id="{0D5EF8DB-2043-496A-971A-049931CB5241}"/>
                  </a:ext>
                </a:extLst>
              </p:cNvPr>
              <p:cNvSpPr txBox="1"/>
              <p:nvPr/>
            </p:nvSpPr>
            <p:spPr>
              <a:xfrm>
                <a:off x="269777" y="1449878"/>
                <a:ext cx="1980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34" name="文本框 29">
                <a:extLst>
                  <a:ext uri="{FF2B5EF4-FFF2-40B4-BE49-F238E27FC236}">
                    <a16:creationId xmlns:a16="http://schemas.microsoft.com/office/drawing/2014/main" id="{0D5EF8DB-2043-496A-971A-049931CB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7" y="1449878"/>
                <a:ext cx="1980542" cy="523220"/>
              </a:xfrm>
              <a:prstGeom prst="rect">
                <a:avLst/>
              </a:prstGeom>
              <a:blipFill>
                <a:blip r:embed="rId4"/>
                <a:stretch>
                  <a:fillRect l="-338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29">
                <a:extLst>
                  <a:ext uri="{FF2B5EF4-FFF2-40B4-BE49-F238E27FC236}">
                    <a16:creationId xmlns:a16="http://schemas.microsoft.com/office/drawing/2014/main" id="{9030D2F8-C6DB-4E44-885E-384703C0706E}"/>
                  </a:ext>
                </a:extLst>
              </p:cNvPr>
              <p:cNvSpPr txBox="1"/>
              <p:nvPr/>
            </p:nvSpPr>
            <p:spPr>
              <a:xfrm>
                <a:off x="286634" y="5197867"/>
                <a:ext cx="198054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35" name="文本框 29">
                <a:extLst>
                  <a:ext uri="{FF2B5EF4-FFF2-40B4-BE49-F238E27FC236}">
                    <a16:creationId xmlns:a16="http://schemas.microsoft.com/office/drawing/2014/main" id="{9030D2F8-C6DB-4E44-885E-384703C0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4" y="5197867"/>
                <a:ext cx="1980542" cy="557910"/>
              </a:xfrm>
              <a:prstGeom prst="rect">
                <a:avLst/>
              </a:prstGeom>
              <a:blipFill>
                <a:blip r:embed="rId5"/>
                <a:stretch>
                  <a:fillRect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29">
                <a:extLst>
                  <a:ext uri="{FF2B5EF4-FFF2-40B4-BE49-F238E27FC236}">
                    <a16:creationId xmlns:a16="http://schemas.microsoft.com/office/drawing/2014/main" id="{BC437C0B-645B-418E-AAE3-7858947403D6}"/>
                  </a:ext>
                </a:extLst>
              </p:cNvPr>
              <p:cNvSpPr txBox="1"/>
              <p:nvPr/>
            </p:nvSpPr>
            <p:spPr>
              <a:xfrm>
                <a:off x="8675489" y="1983224"/>
                <a:ext cx="2842060" cy="2281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ea typeface="Microsoft YaHei" panose="020B0503020204020204" pitchFamily="34" charset="-122"/>
                  </a:rPr>
                  <a:t>Goal: find a set of Boolean variables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{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}</m:t>
                    </m:r>
                  </m:oMath>
                </a14:m>
                <a:r>
                  <a:rPr lang="en-US" altLang="zh-CN" sz="2800" dirty="0">
                    <a:ea typeface="Microsoft YaHei" panose="020B0503020204020204" pitchFamily="34" charset="-122"/>
                  </a:rPr>
                  <a:t>, such that all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Microsoft YaHei" panose="020B0503020204020204" pitchFamily="34" charset="-122"/>
                  </a:rPr>
                  <a:t> evaluates to TRUE </a:t>
                </a:r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6" name="文本框 29">
                <a:extLst>
                  <a:ext uri="{FF2B5EF4-FFF2-40B4-BE49-F238E27FC236}">
                    <a16:creationId xmlns:a16="http://schemas.microsoft.com/office/drawing/2014/main" id="{BC437C0B-645B-418E-AAE3-785894740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89" y="1983224"/>
                <a:ext cx="2842060" cy="2281458"/>
              </a:xfrm>
              <a:prstGeom prst="rect">
                <a:avLst/>
              </a:prstGeom>
              <a:blipFill>
                <a:blip r:embed="rId7"/>
                <a:stretch>
                  <a:fillRect l="-4292" t="-2400" r="-5365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7">
            <a:extLst>
              <a:ext uri="{FF2B5EF4-FFF2-40B4-BE49-F238E27FC236}">
                <a16:creationId xmlns:a16="http://schemas.microsoft.com/office/drawing/2014/main" id="{3FED8896-E3FC-4453-8506-7DB1A84D7461}"/>
              </a:ext>
            </a:extLst>
          </p:cNvPr>
          <p:cNvSpPr txBox="1"/>
          <p:nvPr/>
        </p:nvSpPr>
        <p:spPr>
          <a:xfrm>
            <a:off x="4982328" y="6339825"/>
            <a:ext cx="73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 Bearden, Y. R. Pei,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reports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10.1 (2020)</a:t>
            </a:r>
            <a:endParaRPr lang="en-US" altLang="zh-CN" b="1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6BC3D3-380E-47A7-AE4A-6E8B23BE293C}"/>
              </a:ext>
            </a:extLst>
          </p:cNvPr>
          <p:cNvGrpSpPr/>
          <p:nvPr/>
        </p:nvGrpSpPr>
        <p:grpSpPr>
          <a:xfrm>
            <a:off x="1342349" y="1207243"/>
            <a:ext cx="6671973" cy="4161493"/>
            <a:chOff x="1177456" y="1541949"/>
            <a:chExt cx="6671973" cy="41614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4ACAA1-6C59-4608-A0C5-2AA74E548B38}"/>
                </a:ext>
              </a:extLst>
            </p:cNvPr>
            <p:cNvGrpSpPr/>
            <p:nvPr/>
          </p:nvGrpSpPr>
          <p:grpSpPr>
            <a:xfrm>
              <a:off x="1177456" y="1541949"/>
              <a:ext cx="2717768" cy="3898646"/>
              <a:chOff x="3627911" y="1103421"/>
              <a:chExt cx="2717768" cy="3898646"/>
            </a:xfrm>
          </p:grpSpPr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ED577DD0-F43F-4F73-8701-7642D0E557BD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25372108-5157-48A5-B87D-C4854998014C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BBBD499-D9DF-4B1D-ACE9-7BB42D4E78D6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06A601E-2F27-4B99-9CAA-782B7A637845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E362FD-45AD-4081-9777-CA6B2218278B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520228-5D49-43FF-8EEB-0ED93F54148D}"/>
                </a:ext>
              </a:extLst>
            </p:cNvPr>
            <p:cNvGrpSpPr/>
            <p:nvPr/>
          </p:nvGrpSpPr>
          <p:grpSpPr>
            <a:xfrm>
              <a:off x="3143831" y="1541949"/>
              <a:ext cx="2717768" cy="3898646"/>
              <a:chOff x="3627911" y="1103421"/>
              <a:chExt cx="2717768" cy="3898646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9F0D327-2C02-4584-AD8E-1D4DD418AD53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6B8C294-05FC-4BEC-AA22-334762A7C8C5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673BF1B4-11DD-4B13-ACDB-AEAA5B521CAD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D31C15E-D9E7-403A-AA00-74EF93413D85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B6DF34-712D-442B-97EE-DEF8B34BF527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99EF4A-1CF1-4C66-913D-FAC45BDEE46B}"/>
                </a:ext>
              </a:extLst>
            </p:cNvPr>
            <p:cNvGrpSpPr/>
            <p:nvPr/>
          </p:nvGrpSpPr>
          <p:grpSpPr>
            <a:xfrm>
              <a:off x="5131661" y="1541949"/>
              <a:ext cx="2717768" cy="3898646"/>
              <a:chOff x="3627911" y="1103421"/>
              <a:chExt cx="2717768" cy="3898646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AF3AC111-9AEE-47B9-8849-21C8C9E249DF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5D6547C-4538-4476-A680-B562E267DCC7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93AF86A4-2540-4D7E-A5E1-93814E2545A1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88559C-D527-48CD-8047-3BF0B7489C37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0FC1146-B433-4AD5-A582-61C2C0F37D6F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3A54FC-9722-46B7-AD2D-3EC7D7982F52}"/>
                </a:ext>
              </a:extLst>
            </p:cNvPr>
            <p:cNvCxnSpPr/>
            <p:nvPr/>
          </p:nvCxnSpPr>
          <p:spPr>
            <a:xfrm flipV="1">
              <a:off x="2194486" y="2638350"/>
              <a:ext cx="0" cy="1429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890E02B-E102-46FF-AEDF-406717E73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0563" y="2271941"/>
              <a:ext cx="0" cy="179637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6BECF90-84EF-482F-A81A-34C306829375}"/>
                </a:ext>
              </a:extLst>
            </p:cNvPr>
            <p:cNvCxnSpPr/>
            <p:nvPr/>
          </p:nvCxnSpPr>
          <p:spPr>
            <a:xfrm flipV="1">
              <a:off x="6122759" y="2638350"/>
              <a:ext cx="0" cy="1429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61A61EE-DE5C-415C-9F25-4C0D979DC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4682" y="2834525"/>
              <a:ext cx="0" cy="1313494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C27655-C339-48E5-997D-A7C6BF7A5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573" y="2271941"/>
              <a:ext cx="0" cy="187607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FCDBC7-C970-4182-AF0E-7EC1FFE11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3840" y="2834525"/>
              <a:ext cx="0" cy="1313494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71F670-B68B-44AC-AA38-8FB44D4FD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060" y="3085822"/>
              <a:ext cx="0" cy="9824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BD1D42-0331-4FA7-8C8F-B636BC22D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9592" y="2271941"/>
              <a:ext cx="0" cy="179637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C599CF-0368-4404-8096-ECF143843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490" y="3085822"/>
              <a:ext cx="0" cy="9824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95E409F-A010-453A-99A6-713143E7F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4486" y="2638350"/>
              <a:ext cx="392827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423B56-FCB0-4B6A-B04D-1D3EF0BFE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4683" y="2846717"/>
              <a:ext cx="395569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B795B-6735-43E0-9986-DCE9C1FED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4060" y="3085822"/>
              <a:ext cx="396086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4DB3F16-8379-4285-B33A-2023030127E9}"/>
                </a:ext>
              </a:extLst>
            </p:cNvPr>
            <p:cNvSpPr/>
            <p:nvPr/>
          </p:nvSpPr>
          <p:spPr>
            <a:xfrm>
              <a:off x="4078058" y="2591987"/>
              <a:ext cx="87243" cy="872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6585F98-1AD3-431D-B49C-D9966BA01533}"/>
                </a:ext>
              </a:extLst>
            </p:cNvPr>
            <p:cNvSpPr/>
            <p:nvPr/>
          </p:nvSpPr>
          <p:spPr>
            <a:xfrm>
              <a:off x="4457595" y="2807139"/>
              <a:ext cx="87243" cy="872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50AACF-D9E2-46F4-844E-5E3FC82B42DE}"/>
                </a:ext>
              </a:extLst>
            </p:cNvPr>
            <p:cNvSpPr/>
            <p:nvPr/>
          </p:nvSpPr>
          <p:spPr>
            <a:xfrm>
              <a:off x="4824718" y="3042200"/>
              <a:ext cx="87243" cy="872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91A12D-5021-42BE-A9B2-E4F225326B2C}"/>
                    </a:ext>
                  </a:extLst>
                </p:cNvPr>
                <p:cNvSpPr txBox="1"/>
                <p:nvPr/>
              </p:nvSpPr>
              <p:spPr>
                <a:xfrm>
                  <a:off x="3978097" y="1904130"/>
                  <a:ext cx="11730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91A12D-5021-42BE-A9B2-E4F225326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097" y="1904130"/>
                  <a:ext cx="117307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646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F3714FF-A447-4C69-B6D5-8C4CB8EE1229}"/>
                </a:ext>
              </a:extLst>
            </p:cNvPr>
            <p:cNvGrpSpPr/>
            <p:nvPr/>
          </p:nvGrpSpPr>
          <p:grpSpPr>
            <a:xfrm>
              <a:off x="3974675" y="3488632"/>
              <a:ext cx="294008" cy="329226"/>
              <a:chOff x="860060" y="3992612"/>
              <a:chExt cx="294008" cy="32922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34E00F7-5C0D-40C4-B35E-BDD0ACD991AB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D1496AB0-77F4-4938-A4F7-2098C6E08169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45FBBD3-E306-4C63-9D1A-30132D9E8136}"/>
                </a:ext>
              </a:extLst>
            </p:cNvPr>
            <p:cNvGrpSpPr/>
            <p:nvPr/>
          </p:nvGrpSpPr>
          <p:grpSpPr>
            <a:xfrm>
              <a:off x="4361040" y="3488632"/>
              <a:ext cx="294008" cy="329226"/>
              <a:chOff x="860060" y="3992612"/>
              <a:chExt cx="294008" cy="329226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529BA7-EC97-49BA-BE30-56E1A03CF12D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40D5A853-11E1-45E2-85DD-2FBB391B26D7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3F6EC7D-8C7A-43E1-BE17-3671E3D3DEB5}"/>
                </a:ext>
              </a:extLst>
            </p:cNvPr>
            <p:cNvGrpSpPr/>
            <p:nvPr/>
          </p:nvGrpSpPr>
          <p:grpSpPr>
            <a:xfrm>
              <a:off x="6357080" y="3488632"/>
              <a:ext cx="294008" cy="329226"/>
              <a:chOff x="860060" y="3992612"/>
              <a:chExt cx="294008" cy="3292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62979C9-32C8-494A-8D7A-A860C4280998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3BA3CD14-607E-4A7A-9DF9-A1B065DEA6E3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31A45E0-24EA-4745-A6C5-DB6795324650}"/>
                </a:ext>
              </a:extLst>
            </p:cNvPr>
            <p:cNvGrpSpPr/>
            <p:nvPr/>
          </p:nvGrpSpPr>
          <p:grpSpPr>
            <a:xfrm>
              <a:off x="6729228" y="3488632"/>
              <a:ext cx="294008" cy="329226"/>
              <a:chOff x="860060" y="3992612"/>
              <a:chExt cx="294008" cy="32922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FC9C934-97C5-4E3F-9222-BF5F33AAD5F5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CC1635A3-5CA4-4469-974B-9AECB40E0E65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C5AD34-809E-4E43-8F51-D0B163AFC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7968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8EDB8D-785F-4233-B21B-62EB039CF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327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7CDCC24-DEDC-41E4-A6E3-1285E47FD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93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101A94-B411-4B9C-BB64-89FD4A03D660}"/>
                  </a:ext>
                </a:extLst>
              </p:cNvPr>
              <p:cNvSpPr txBox="1"/>
              <p:nvPr/>
            </p:nvSpPr>
            <p:spPr>
              <a:xfrm>
                <a:off x="1276905" y="4076482"/>
                <a:ext cx="28679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101A94-B411-4B9C-BB64-89FD4A03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905" y="4076482"/>
                <a:ext cx="286799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549FD1-8A3B-401A-AE32-FCD4E78EBAC7}"/>
                  </a:ext>
                </a:extLst>
              </p:cNvPr>
              <p:cNvSpPr txBox="1"/>
              <p:nvPr/>
            </p:nvSpPr>
            <p:spPr>
              <a:xfrm>
                <a:off x="3222308" y="4069273"/>
                <a:ext cx="28679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549FD1-8A3B-401A-AE32-FCD4E78EB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08" y="4069273"/>
                <a:ext cx="286799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B018CC5-F032-4CC5-94DC-681BA7E64396}"/>
                  </a:ext>
                </a:extLst>
              </p:cNvPr>
              <p:cNvSpPr txBox="1"/>
              <p:nvPr/>
            </p:nvSpPr>
            <p:spPr>
              <a:xfrm>
                <a:off x="5234735" y="4069273"/>
                <a:ext cx="28679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B018CC5-F032-4CC5-94DC-681BA7E64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735" y="4069273"/>
                <a:ext cx="286799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DE3DA5-7355-4727-831A-5BAE281BB33D}"/>
                  </a:ext>
                </a:extLst>
              </p:cNvPr>
              <p:cNvSpPr txBox="1"/>
              <p:nvPr/>
            </p:nvSpPr>
            <p:spPr>
              <a:xfrm>
                <a:off x="2544865" y="5318263"/>
                <a:ext cx="337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DE3DA5-7355-4727-831A-5BAE281BB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865" y="5318263"/>
                <a:ext cx="337977" cy="369332"/>
              </a:xfrm>
              <a:prstGeom prst="rect">
                <a:avLst/>
              </a:prstGeom>
              <a:blipFill>
                <a:blip r:embed="rId12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C18A8B5-6AD5-4D21-B920-CC996BC8AE84}"/>
                  </a:ext>
                </a:extLst>
              </p:cNvPr>
              <p:cNvSpPr txBox="1"/>
              <p:nvPr/>
            </p:nvSpPr>
            <p:spPr>
              <a:xfrm>
                <a:off x="4503947" y="5318263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C18A8B5-6AD5-4D21-B920-CC996BC8A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47" y="5318263"/>
                <a:ext cx="345094" cy="369332"/>
              </a:xfrm>
              <a:prstGeom prst="rect">
                <a:avLst/>
              </a:prstGeom>
              <a:blipFill>
                <a:blip r:embed="rId13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A004390-3067-41EB-AAD8-9BC0209C7452}"/>
                  </a:ext>
                </a:extLst>
              </p:cNvPr>
              <p:cNvSpPr txBox="1"/>
              <p:nvPr/>
            </p:nvSpPr>
            <p:spPr>
              <a:xfrm>
                <a:off x="6499744" y="5318263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A004390-3067-41EB-AAD8-9BC0209C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744" y="5318263"/>
                <a:ext cx="345094" cy="369332"/>
              </a:xfrm>
              <a:prstGeom prst="rect">
                <a:avLst/>
              </a:prstGeom>
              <a:blipFill>
                <a:blip r:embed="rId14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654615" y="525264"/>
            <a:ext cx="735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Solving Boolean satisfiability problems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7">
            <a:extLst>
              <a:ext uri="{FF2B5EF4-FFF2-40B4-BE49-F238E27FC236}">
                <a16:creationId xmlns:a16="http://schemas.microsoft.com/office/drawing/2014/main" id="{5717AD92-A7B2-4AC8-9EC2-99DDA7AD6CD4}"/>
              </a:ext>
            </a:extLst>
          </p:cNvPr>
          <p:cNvSpPr/>
          <p:nvPr/>
        </p:nvSpPr>
        <p:spPr>
          <a:xfrm>
            <a:off x="11363962" y="752785"/>
            <a:ext cx="345832" cy="345832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8">
            <a:extLst>
              <a:ext uri="{FF2B5EF4-FFF2-40B4-BE49-F238E27FC236}">
                <a16:creationId xmlns:a16="http://schemas.microsoft.com/office/drawing/2014/main" id="{049DF04E-2C38-41D4-8110-D8ED11546B24}"/>
              </a:ext>
            </a:extLst>
          </p:cNvPr>
          <p:cNvSpPr/>
          <p:nvPr/>
        </p:nvSpPr>
        <p:spPr>
          <a:xfrm>
            <a:off x="11681209" y="13227"/>
            <a:ext cx="510791" cy="510791"/>
          </a:xfrm>
          <a:prstGeom prst="ellipse">
            <a:avLst/>
          </a:prstGeom>
          <a:solidFill>
            <a:srgbClr val="2B579A">
              <a:alpha val="65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9">
            <a:extLst>
              <a:ext uri="{FF2B5EF4-FFF2-40B4-BE49-F238E27FC236}">
                <a16:creationId xmlns:a16="http://schemas.microsoft.com/office/drawing/2014/main" id="{C036CB28-E75E-4E9E-9BE7-3E1AB5E7C29D}"/>
              </a:ext>
            </a:extLst>
          </p:cNvPr>
          <p:cNvSpPr/>
          <p:nvPr/>
        </p:nvSpPr>
        <p:spPr>
          <a:xfrm>
            <a:off x="10761062" y="540929"/>
            <a:ext cx="221063" cy="221063"/>
          </a:xfrm>
          <a:prstGeom prst="ellipse">
            <a:avLst/>
          </a:prstGeom>
          <a:solidFill>
            <a:srgbClr val="2B579A">
              <a:alpha val="75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0F250-84AA-4A57-90DD-E1544F50984F}"/>
                  </a:ext>
                </a:extLst>
              </p:cNvPr>
              <p:cNvSpPr txBox="1"/>
              <p:nvPr/>
            </p:nvSpPr>
            <p:spPr>
              <a:xfrm>
                <a:off x="328803" y="5908144"/>
                <a:ext cx="2276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0F250-84AA-4A57-90DD-E1544F509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5908144"/>
                <a:ext cx="2276264" cy="369332"/>
              </a:xfrm>
              <a:prstGeom prst="rect">
                <a:avLst/>
              </a:prstGeom>
              <a:blipFill>
                <a:blip r:embed="rId3"/>
                <a:stretch>
                  <a:fillRect l="-1609" r="-107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29">
                <a:extLst>
                  <a:ext uri="{FF2B5EF4-FFF2-40B4-BE49-F238E27FC236}">
                    <a16:creationId xmlns:a16="http://schemas.microsoft.com/office/drawing/2014/main" id="{0D5EF8DB-2043-496A-971A-049931CB5241}"/>
                  </a:ext>
                </a:extLst>
              </p:cNvPr>
              <p:cNvSpPr txBox="1"/>
              <p:nvPr/>
            </p:nvSpPr>
            <p:spPr>
              <a:xfrm>
                <a:off x="269777" y="1449878"/>
                <a:ext cx="19805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34" name="文本框 29">
                <a:extLst>
                  <a:ext uri="{FF2B5EF4-FFF2-40B4-BE49-F238E27FC236}">
                    <a16:creationId xmlns:a16="http://schemas.microsoft.com/office/drawing/2014/main" id="{0D5EF8DB-2043-496A-971A-049931CB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77" y="1449878"/>
                <a:ext cx="1980542" cy="523220"/>
              </a:xfrm>
              <a:prstGeom prst="rect">
                <a:avLst/>
              </a:prstGeom>
              <a:blipFill>
                <a:blip r:embed="rId4"/>
                <a:stretch>
                  <a:fillRect l="-338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29">
                <a:extLst>
                  <a:ext uri="{FF2B5EF4-FFF2-40B4-BE49-F238E27FC236}">
                    <a16:creationId xmlns:a16="http://schemas.microsoft.com/office/drawing/2014/main" id="{9030D2F8-C6DB-4E44-885E-384703C0706E}"/>
                  </a:ext>
                </a:extLst>
              </p:cNvPr>
              <p:cNvSpPr txBox="1"/>
              <p:nvPr/>
            </p:nvSpPr>
            <p:spPr>
              <a:xfrm>
                <a:off x="286634" y="5197867"/>
                <a:ext cx="198054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ea typeface="Microsoft YaHei" panose="020B0503020204020204" pitchFamily="34" charset="-122"/>
                  </a:rPr>
                  <a:t>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35" name="文本框 29">
                <a:extLst>
                  <a:ext uri="{FF2B5EF4-FFF2-40B4-BE49-F238E27FC236}">
                    <a16:creationId xmlns:a16="http://schemas.microsoft.com/office/drawing/2014/main" id="{9030D2F8-C6DB-4E44-885E-384703C07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4" y="5197867"/>
                <a:ext cx="1980542" cy="557910"/>
              </a:xfrm>
              <a:prstGeom prst="rect">
                <a:avLst/>
              </a:prstGeom>
              <a:blipFill>
                <a:blip r:embed="rId5"/>
                <a:stretch>
                  <a:fillRect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7">
            <a:extLst>
              <a:ext uri="{FF2B5EF4-FFF2-40B4-BE49-F238E27FC236}">
                <a16:creationId xmlns:a16="http://schemas.microsoft.com/office/drawing/2014/main" id="{3FED8896-E3FC-4453-8506-7DB1A84D7461}"/>
              </a:ext>
            </a:extLst>
          </p:cNvPr>
          <p:cNvSpPr txBox="1"/>
          <p:nvPr/>
        </p:nvSpPr>
        <p:spPr>
          <a:xfrm>
            <a:off x="4982328" y="6339825"/>
            <a:ext cx="73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 Bearden, Y. R. Pei,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reports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10.1 (2020)</a:t>
            </a:r>
            <a:endParaRPr lang="en-US" altLang="zh-CN" b="1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6BC3D3-380E-47A7-AE4A-6E8B23BE293C}"/>
              </a:ext>
            </a:extLst>
          </p:cNvPr>
          <p:cNvGrpSpPr/>
          <p:nvPr/>
        </p:nvGrpSpPr>
        <p:grpSpPr>
          <a:xfrm>
            <a:off x="1342349" y="1207243"/>
            <a:ext cx="6671973" cy="4161493"/>
            <a:chOff x="1177456" y="1541949"/>
            <a:chExt cx="6671973" cy="41614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4ACAA1-6C59-4608-A0C5-2AA74E548B38}"/>
                </a:ext>
              </a:extLst>
            </p:cNvPr>
            <p:cNvGrpSpPr/>
            <p:nvPr/>
          </p:nvGrpSpPr>
          <p:grpSpPr>
            <a:xfrm>
              <a:off x="1177456" y="1541949"/>
              <a:ext cx="2717768" cy="3898646"/>
              <a:chOff x="3627911" y="1103421"/>
              <a:chExt cx="2717768" cy="3898646"/>
            </a:xfrm>
          </p:grpSpPr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ED577DD0-F43F-4F73-8701-7642D0E557BD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25372108-5157-48A5-B87D-C4854998014C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BBBD499-D9DF-4B1D-ACE9-7BB42D4E78D6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06A601E-2F27-4B99-9CAA-782B7A637845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E362FD-45AD-4081-9777-CA6B2218278B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520228-5D49-43FF-8EEB-0ED93F54148D}"/>
                </a:ext>
              </a:extLst>
            </p:cNvPr>
            <p:cNvGrpSpPr/>
            <p:nvPr/>
          </p:nvGrpSpPr>
          <p:grpSpPr>
            <a:xfrm>
              <a:off x="3143831" y="1541949"/>
              <a:ext cx="2717768" cy="3898646"/>
              <a:chOff x="3627911" y="1103421"/>
              <a:chExt cx="2717768" cy="3898646"/>
            </a:xfrm>
          </p:grpSpPr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B9F0D327-2C02-4584-AD8E-1D4DD418AD53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96B8C294-05FC-4BEC-AA22-334762A7C8C5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673BF1B4-11DD-4B13-ACDB-AEAA5B521CAD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D31C15E-D9E7-403A-AA00-74EF93413D85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1B6DF34-712D-442B-97EE-DEF8B34BF527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99EF4A-1CF1-4C66-913D-FAC45BDEE46B}"/>
                </a:ext>
              </a:extLst>
            </p:cNvPr>
            <p:cNvGrpSpPr/>
            <p:nvPr/>
          </p:nvGrpSpPr>
          <p:grpSpPr>
            <a:xfrm>
              <a:off x="5131661" y="1541949"/>
              <a:ext cx="2717768" cy="3898646"/>
              <a:chOff x="3627911" y="1103421"/>
              <a:chExt cx="2717768" cy="3898646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AF3AC111-9AEE-47B9-8849-21C8C9E249DF}"/>
                  </a:ext>
                </a:extLst>
              </p:cNvPr>
              <p:cNvSpPr/>
              <p:nvPr/>
            </p:nvSpPr>
            <p:spPr>
              <a:xfrm rot="10800000">
                <a:off x="4312231" y="2395997"/>
                <a:ext cx="2033448" cy="2606070"/>
              </a:xfrm>
              <a:prstGeom prst="arc">
                <a:avLst>
                  <a:gd name="adj1" fmla="val 17122834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5D6547C-4538-4476-A680-B562E267DCC7}"/>
                  </a:ext>
                </a:extLst>
              </p:cNvPr>
              <p:cNvSpPr/>
              <p:nvPr/>
            </p:nvSpPr>
            <p:spPr>
              <a:xfrm rot="10800000" flipH="1">
                <a:off x="3627911" y="2395997"/>
                <a:ext cx="2033449" cy="2606070"/>
              </a:xfrm>
              <a:prstGeom prst="arc">
                <a:avLst>
                  <a:gd name="adj1" fmla="val 17123976"/>
                  <a:gd name="adj2" fmla="val 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93AF86A4-2540-4D7E-A5E1-93814E2545A1}"/>
                  </a:ext>
                </a:extLst>
              </p:cNvPr>
              <p:cNvSpPr/>
              <p:nvPr/>
            </p:nvSpPr>
            <p:spPr>
              <a:xfrm rot="10800000" flipH="1">
                <a:off x="3853298" y="1103421"/>
                <a:ext cx="2258060" cy="2606070"/>
              </a:xfrm>
              <a:prstGeom prst="arc">
                <a:avLst>
                  <a:gd name="adj1" fmla="val 14251500"/>
                  <a:gd name="adj2" fmla="val 18199523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88559C-D527-48CD-8047-3BF0B7489C37}"/>
                  </a:ext>
                </a:extLst>
              </p:cNvPr>
              <p:cNvCxnSpPr>
                <a:cxnSpLocks/>
                <a:endCxn id="39" idx="0"/>
              </p:cNvCxnSpPr>
              <p:nvPr/>
            </p:nvCxnSpPr>
            <p:spPr>
              <a:xfrm flipV="1">
                <a:off x="4312231" y="3456622"/>
                <a:ext cx="1712" cy="2443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0FC1146-B433-4AD5-A582-61C2C0F37D6F}"/>
                  </a:ext>
                </a:extLst>
              </p:cNvPr>
              <p:cNvCxnSpPr>
                <a:cxnSpLocks/>
                <a:endCxn id="39" idx="2"/>
              </p:cNvCxnSpPr>
              <p:nvPr/>
            </p:nvCxnSpPr>
            <p:spPr>
              <a:xfrm flipV="1">
                <a:off x="5661360" y="3444460"/>
                <a:ext cx="3467" cy="2564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93A54FC-9722-46B7-AD2D-3EC7D7982F52}"/>
                </a:ext>
              </a:extLst>
            </p:cNvPr>
            <p:cNvCxnSpPr/>
            <p:nvPr/>
          </p:nvCxnSpPr>
          <p:spPr>
            <a:xfrm flipV="1">
              <a:off x="2194486" y="2638350"/>
              <a:ext cx="0" cy="1429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890E02B-E102-46FF-AEDF-406717E73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0563" y="2271941"/>
              <a:ext cx="0" cy="179637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6BECF90-84EF-482F-A81A-34C306829375}"/>
                </a:ext>
              </a:extLst>
            </p:cNvPr>
            <p:cNvCxnSpPr/>
            <p:nvPr/>
          </p:nvCxnSpPr>
          <p:spPr>
            <a:xfrm flipV="1">
              <a:off x="6122759" y="2638350"/>
              <a:ext cx="0" cy="142996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61A61EE-DE5C-415C-9F25-4C0D979DC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44682" y="2834525"/>
              <a:ext cx="0" cy="1313494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C27655-C339-48E5-997D-A7C6BF7A5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573" y="2271941"/>
              <a:ext cx="0" cy="187607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7FCDBC7-C970-4182-AF0E-7EC1FFE11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3840" y="2834525"/>
              <a:ext cx="0" cy="1313494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D71F670-B68B-44AC-AA38-8FB44D4FD4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060" y="3085822"/>
              <a:ext cx="0" cy="9824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BD1D42-0331-4FA7-8C8F-B636BC22D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9592" y="2271941"/>
              <a:ext cx="0" cy="179637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C599CF-0368-4404-8096-ECF1438433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490" y="3085822"/>
              <a:ext cx="0" cy="9824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95E409F-A010-453A-99A6-713143E7F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4486" y="2638350"/>
              <a:ext cx="392827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423B56-FCB0-4B6A-B04D-1D3EF0BFE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4683" y="2846717"/>
              <a:ext cx="3955690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B795B-6735-43E0-9986-DCE9C1FED3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4060" y="3085822"/>
              <a:ext cx="396086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4DB3F16-8379-4285-B33A-2023030127E9}"/>
                </a:ext>
              </a:extLst>
            </p:cNvPr>
            <p:cNvSpPr/>
            <p:nvPr/>
          </p:nvSpPr>
          <p:spPr>
            <a:xfrm>
              <a:off x="4078058" y="2591987"/>
              <a:ext cx="87243" cy="872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6585F98-1AD3-431D-B49C-D9966BA01533}"/>
                </a:ext>
              </a:extLst>
            </p:cNvPr>
            <p:cNvSpPr/>
            <p:nvPr/>
          </p:nvSpPr>
          <p:spPr>
            <a:xfrm>
              <a:off x="4457595" y="2807139"/>
              <a:ext cx="87243" cy="872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50AACF-D9E2-46F4-844E-5E3FC82B42DE}"/>
                </a:ext>
              </a:extLst>
            </p:cNvPr>
            <p:cNvSpPr/>
            <p:nvPr/>
          </p:nvSpPr>
          <p:spPr>
            <a:xfrm>
              <a:off x="4824718" y="3042200"/>
              <a:ext cx="87243" cy="872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91A12D-5021-42BE-A9B2-E4F225326B2C}"/>
                    </a:ext>
                  </a:extLst>
                </p:cNvPr>
                <p:cNvSpPr txBox="1"/>
                <p:nvPr/>
              </p:nvSpPr>
              <p:spPr>
                <a:xfrm>
                  <a:off x="3978097" y="1904130"/>
                  <a:ext cx="11730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D91A12D-5021-42BE-A9B2-E4F225326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097" y="1904130"/>
                  <a:ext cx="117307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646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F3714FF-A447-4C69-B6D5-8C4CB8EE1229}"/>
                </a:ext>
              </a:extLst>
            </p:cNvPr>
            <p:cNvGrpSpPr/>
            <p:nvPr/>
          </p:nvGrpSpPr>
          <p:grpSpPr>
            <a:xfrm>
              <a:off x="3974675" y="3488632"/>
              <a:ext cx="294008" cy="329226"/>
              <a:chOff x="860060" y="3992612"/>
              <a:chExt cx="294008" cy="32922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34E00F7-5C0D-40C4-B35E-BDD0ACD991AB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D1496AB0-77F4-4938-A4F7-2098C6E08169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45FBBD3-E306-4C63-9D1A-30132D9E8136}"/>
                </a:ext>
              </a:extLst>
            </p:cNvPr>
            <p:cNvGrpSpPr/>
            <p:nvPr/>
          </p:nvGrpSpPr>
          <p:grpSpPr>
            <a:xfrm>
              <a:off x="4361040" y="3488632"/>
              <a:ext cx="294008" cy="329226"/>
              <a:chOff x="860060" y="3992612"/>
              <a:chExt cx="294008" cy="329226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7529BA7-EC97-49BA-BE30-56E1A03CF12D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40D5A853-11E1-45E2-85DD-2FBB391B26D7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3F6EC7D-8C7A-43E1-BE17-3671E3D3DEB5}"/>
                </a:ext>
              </a:extLst>
            </p:cNvPr>
            <p:cNvGrpSpPr/>
            <p:nvPr/>
          </p:nvGrpSpPr>
          <p:grpSpPr>
            <a:xfrm>
              <a:off x="6357080" y="3488632"/>
              <a:ext cx="294008" cy="329226"/>
              <a:chOff x="860060" y="3992612"/>
              <a:chExt cx="294008" cy="3292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62979C9-32C8-494A-8D7A-A860C4280998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3BA3CD14-607E-4A7A-9DF9-A1B065DEA6E3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31A45E0-24EA-4745-A6C5-DB6795324650}"/>
                </a:ext>
              </a:extLst>
            </p:cNvPr>
            <p:cNvGrpSpPr/>
            <p:nvPr/>
          </p:nvGrpSpPr>
          <p:grpSpPr>
            <a:xfrm>
              <a:off x="6729228" y="3488632"/>
              <a:ext cx="294008" cy="329226"/>
              <a:chOff x="860060" y="3992612"/>
              <a:chExt cx="294008" cy="32922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FC9C934-97C5-4E3F-9222-BF5F33AAD5F5}"/>
                  </a:ext>
                </a:extLst>
              </p:cNvPr>
              <p:cNvSpPr/>
              <p:nvPr/>
            </p:nvSpPr>
            <p:spPr>
              <a:xfrm>
                <a:off x="963442" y="4234595"/>
                <a:ext cx="87243" cy="8724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CC1635A3-5CA4-4469-974B-9AECB40E0E65}"/>
                  </a:ext>
                </a:extLst>
              </p:cNvPr>
              <p:cNvSpPr/>
              <p:nvPr/>
            </p:nvSpPr>
            <p:spPr>
              <a:xfrm rot="10800000">
                <a:off x="860060" y="3992612"/>
                <a:ext cx="294008" cy="272070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C5AD34-809E-4E43-8F51-D0B163AFC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7968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8EDB8D-785F-4233-B21B-62EB039CF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327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7CDCC24-DEDC-41E4-A6E3-1285E47FD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4993" y="5361705"/>
              <a:ext cx="0" cy="34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DE3DA5-7355-4727-831A-5BAE281BB33D}"/>
                  </a:ext>
                </a:extLst>
              </p:cNvPr>
              <p:cNvSpPr txBox="1"/>
              <p:nvPr/>
            </p:nvSpPr>
            <p:spPr>
              <a:xfrm>
                <a:off x="2585100" y="536873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EDE3DA5-7355-4727-831A-5BAE281BB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00" y="5368736"/>
                <a:ext cx="238847" cy="369332"/>
              </a:xfrm>
              <a:prstGeom prst="rect">
                <a:avLst/>
              </a:prstGeom>
              <a:blipFill>
                <a:blip r:embed="rId9"/>
                <a:stretch>
                  <a:fillRect l="-28205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4E211C6-7F86-4CAA-BE48-7CC37FDF63A5}"/>
                  </a:ext>
                </a:extLst>
              </p:cNvPr>
              <p:cNvSpPr txBox="1"/>
              <p:nvPr/>
            </p:nvSpPr>
            <p:spPr>
              <a:xfrm>
                <a:off x="4553512" y="536873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4E211C6-7F86-4CAA-BE48-7CC37FDF6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12" y="5368736"/>
                <a:ext cx="238847" cy="369332"/>
              </a:xfrm>
              <a:prstGeom prst="rect">
                <a:avLst/>
              </a:prstGeom>
              <a:blipFill>
                <a:blip r:embed="rId10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58E45F4-CE5C-4A18-9574-DED65AAAA40A}"/>
                  </a:ext>
                </a:extLst>
              </p:cNvPr>
              <p:cNvSpPr txBox="1"/>
              <p:nvPr/>
            </p:nvSpPr>
            <p:spPr>
              <a:xfrm>
                <a:off x="6538644" y="5368736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58E45F4-CE5C-4A18-9574-DED65AAAA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44" y="5368736"/>
                <a:ext cx="238847" cy="369332"/>
              </a:xfrm>
              <a:prstGeom prst="rect">
                <a:avLst/>
              </a:prstGeom>
              <a:blipFill>
                <a:blip r:embed="rId11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29">
            <a:extLst>
              <a:ext uri="{FF2B5EF4-FFF2-40B4-BE49-F238E27FC236}">
                <a16:creationId xmlns:a16="http://schemas.microsoft.com/office/drawing/2014/main" id="{593ECFFE-AA17-48AD-AFBC-787913DA14D0}"/>
              </a:ext>
            </a:extLst>
          </p:cNvPr>
          <p:cNvSpPr txBox="1"/>
          <p:nvPr/>
        </p:nvSpPr>
        <p:spPr>
          <a:xfrm>
            <a:off x="7121519" y="2110685"/>
            <a:ext cx="4795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dirty="0">
                <a:ea typeface="Microsoft YaHei" panose="020B0503020204020204" pitchFamily="34" charset="-122"/>
              </a:rPr>
              <a:t>Self-organizing logic gate(SOLG):</a:t>
            </a:r>
          </a:p>
          <a:p>
            <a:pPr algn="r"/>
            <a:r>
              <a:rPr lang="en-US" altLang="zh-CN" sz="2800" dirty="0">
                <a:ea typeface="Microsoft YaHei" panose="020B0503020204020204" pitchFamily="34" charset="-122"/>
              </a:rPr>
              <a:t>receives input in either side, self-organize into logically consistent solutions</a:t>
            </a:r>
            <a:endParaRPr lang="zh-CN" altLang="en-US" sz="2800" dirty="0">
              <a:ea typeface="Microsoft YaHei" panose="020B0503020204020204" pitchFamily="34" charset="-122"/>
            </a:endParaRPr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03480FCF-1A80-4CBA-BBD4-A3BC914B24B2}"/>
              </a:ext>
            </a:extLst>
          </p:cNvPr>
          <p:cNvSpPr/>
          <p:nvPr/>
        </p:nvSpPr>
        <p:spPr>
          <a:xfrm>
            <a:off x="2533063" y="3989966"/>
            <a:ext cx="342919" cy="7179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Up-Down 78">
            <a:extLst>
              <a:ext uri="{FF2B5EF4-FFF2-40B4-BE49-F238E27FC236}">
                <a16:creationId xmlns:a16="http://schemas.microsoft.com/office/drawing/2014/main" id="{6578E7F6-FB56-4563-B29F-8131B3319A66}"/>
              </a:ext>
            </a:extLst>
          </p:cNvPr>
          <p:cNvSpPr/>
          <p:nvPr/>
        </p:nvSpPr>
        <p:spPr>
          <a:xfrm>
            <a:off x="4497381" y="3989966"/>
            <a:ext cx="342919" cy="7179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Up-Down 86">
            <a:extLst>
              <a:ext uri="{FF2B5EF4-FFF2-40B4-BE49-F238E27FC236}">
                <a16:creationId xmlns:a16="http://schemas.microsoft.com/office/drawing/2014/main" id="{4AF231E8-B1DF-4C42-BD00-F4B01BC22A21}"/>
              </a:ext>
            </a:extLst>
          </p:cNvPr>
          <p:cNvSpPr/>
          <p:nvPr/>
        </p:nvSpPr>
        <p:spPr>
          <a:xfrm>
            <a:off x="6492473" y="3989966"/>
            <a:ext cx="342919" cy="7179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50896AF5-B472-43D9-AC69-4CE427E3976F}"/>
              </a:ext>
            </a:extLst>
          </p:cNvPr>
          <p:cNvSpPr/>
          <p:nvPr/>
        </p:nvSpPr>
        <p:spPr>
          <a:xfrm>
            <a:off x="1114314" y="2407841"/>
            <a:ext cx="528812" cy="2385084"/>
          </a:xfrm>
          <a:prstGeom prst="upArrow">
            <a:avLst>
              <a:gd name="adj1" fmla="val 50000"/>
              <a:gd name="adj2" fmla="val 66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id="{950B8E4B-FB43-4987-9531-085C26AC04A5}"/>
              </a:ext>
            </a:extLst>
          </p:cNvPr>
          <p:cNvSpPr txBox="1"/>
          <p:nvPr/>
        </p:nvSpPr>
        <p:spPr>
          <a:xfrm>
            <a:off x="654615" y="525264"/>
            <a:ext cx="735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Solving Boolean satisfiability problems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DA47-F8A8-4CF8-AAC3-3E3C18EE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8491" y="1358203"/>
            <a:ext cx="8326210" cy="4981614"/>
          </a:xfrm>
          <a:prstGeom prst="rect">
            <a:avLst/>
          </a:prstGeom>
        </p:spPr>
      </p:pic>
      <p:sp>
        <p:nvSpPr>
          <p:cNvPr id="20" name="文本框 7">
            <a:extLst>
              <a:ext uri="{FF2B5EF4-FFF2-40B4-BE49-F238E27FC236}">
                <a16:creationId xmlns:a16="http://schemas.microsoft.com/office/drawing/2014/main" id="{C770CBCA-ADF7-4A74-9DDF-480A2179C8E0}"/>
              </a:ext>
            </a:extLst>
          </p:cNvPr>
          <p:cNvSpPr txBox="1"/>
          <p:nvPr/>
        </p:nvSpPr>
        <p:spPr>
          <a:xfrm>
            <a:off x="4982328" y="6339825"/>
            <a:ext cx="73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 Bearden, Y. R. Pei, and M. Di Ventra,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Scientific reports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10.1 (2020)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5648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id="{950B8E4B-FB43-4987-9531-085C26AC04A5}"/>
              </a:ext>
            </a:extLst>
          </p:cNvPr>
          <p:cNvSpPr txBox="1"/>
          <p:nvPr/>
        </p:nvSpPr>
        <p:spPr>
          <a:xfrm>
            <a:off x="1435758" y="501642"/>
            <a:ext cx="579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Computing with instantons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75615-E8E5-4A63-AC91-FEAD5846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663" y="1150325"/>
            <a:ext cx="6713350" cy="5214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B0506-02CE-417C-9F58-7A2961D0EC8F}"/>
                  </a:ext>
                </a:extLst>
              </p:cNvPr>
              <p:cNvSpPr txBox="1"/>
              <p:nvPr/>
            </p:nvSpPr>
            <p:spPr>
              <a:xfrm>
                <a:off x="1497427" y="1687021"/>
                <a:ext cx="3282424" cy="1052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B0506-02CE-417C-9F58-7A2961D0E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27" y="1687021"/>
                <a:ext cx="3282424" cy="1052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1F47E9C-81CF-45EF-A992-EE9A024A6D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330" y="3939423"/>
            <a:ext cx="4289495" cy="2338611"/>
          </a:xfrm>
          <a:prstGeom prst="rect">
            <a:avLst/>
          </a:prstGeom>
        </p:spPr>
      </p:pic>
      <p:sp>
        <p:nvSpPr>
          <p:cNvPr id="19" name="文本框 7">
            <a:extLst>
              <a:ext uri="{FF2B5EF4-FFF2-40B4-BE49-F238E27FC236}">
                <a16:creationId xmlns:a16="http://schemas.microsoft.com/office/drawing/2014/main" id="{741D8E6B-6285-43DC-AE84-C212B5B5C8C9}"/>
              </a:ext>
            </a:extLst>
          </p:cNvPr>
          <p:cNvSpPr txBox="1"/>
          <p:nvPr/>
        </p:nvSpPr>
        <p:spPr>
          <a:xfrm>
            <a:off x="4850248" y="6339825"/>
            <a:ext cx="738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 Di Ventra and F.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Traversa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Applied Physics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123.18 (2018)</a:t>
            </a:r>
            <a:endParaRPr lang="en-US" altLang="zh-C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DD3EC5-8B21-4194-8B75-58DAE73B78C9}"/>
                  </a:ext>
                </a:extLst>
              </p:cNvPr>
              <p:cNvSpPr txBox="1"/>
              <p:nvPr/>
            </p:nvSpPr>
            <p:spPr>
              <a:xfrm>
                <a:off x="978241" y="2865260"/>
                <a:ext cx="4394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ea typeface="Microsoft YaHei" panose="020B0503020204020204" pitchFamily="34" charset="-122"/>
                  </a:rPr>
                  <a:t>Critical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Microsoft YaHei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=0</m:t>
                    </m:r>
                  </m:oMath>
                </a14:m>
                <a:endParaRPr lang="zh-CN" altLang="en-US" sz="2800" dirty="0"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DD3EC5-8B21-4194-8B75-58DAE73B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41" y="2865260"/>
                <a:ext cx="4394392" cy="523220"/>
              </a:xfrm>
              <a:prstGeom prst="rect">
                <a:avLst/>
              </a:prstGeom>
              <a:blipFill>
                <a:blip r:embed="rId6"/>
                <a:stretch>
                  <a:fillRect l="-277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7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id="{950B8E4B-FB43-4987-9531-085C26AC04A5}"/>
              </a:ext>
            </a:extLst>
          </p:cNvPr>
          <p:cNvSpPr txBox="1"/>
          <p:nvPr/>
        </p:nvSpPr>
        <p:spPr>
          <a:xfrm>
            <a:off x="697916" y="555240"/>
            <a:ext cx="714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2B579A"/>
                </a:solidFill>
                <a:ea typeface="Microsoft YaHei" panose="020B0503020204020204" pitchFamily="34" charset="-122"/>
              </a:rPr>
              <a:t>Simulating Memcomputing machines</a:t>
            </a:r>
            <a:endParaRPr lang="zh-CN" altLang="en-US" sz="36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75615-E8E5-4A63-AC91-FEAD5846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663" y="1150325"/>
            <a:ext cx="6713350" cy="5214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B0506-02CE-417C-9F58-7A2961D0EC8F}"/>
                  </a:ext>
                </a:extLst>
              </p:cNvPr>
              <p:cNvSpPr txBox="1"/>
              <p:nvPr/>
            </p:nvSpPr>
            <p:spPr>
              <a:xfrm>
                <a:off x="1497427" y="1687021"/>
                <a:ext cx="3282424" cy="1052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B0506-02CE-417C-9F58-7A2961D0E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427" y="1687021"/>
                <a:ext cx="3282424" cy="1052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67344-B7B3-4AE3-AAB1-3AD657CE14FA}"/>
                  </a:ext>
                </a:extLst>
              </p:cNvPr>
              <p:cNvSpPr txBox="1"/>
              <p:nvPr/>
            </p:nvSpPr>
            <p:spPr>
              <a:xfrm>
                <a:off x="343118" y="2833012"/>
                <a:ext cx="479183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Δt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67344-B7B3-4AE3-AAB1-3AD657CE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18" y="2833012"/>
                <a:ext cx="479183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4892D2-3BA4-4F3C-8B96-616FC6307BF9}"/>
              </a:ext>
            </a:extLst>
          </p:cNvPr>
          <p:cNvCxnSpPr>
            <a:cxnSpLocks/>
          </p:cNvCxnSpPr>
          <p:nvPr/>
        </p:nvCxnSpPr>
        <p:spPr>
          <a:xfrm>
            <a:off x="7808595" y="3345020"/>
            <a:ext cx="66675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B6D4B3-73B7-4DA3-96B8-4FFA044899EE}"/>
              </a:ext>
            </a:extLst>
          </p:cNvPr>
          <p:cNvCxnSpPr>
            <a:cxnSpLocks/>
          </p:cNvCxnSpPr>
          <p:nvPr/>
        </p:nvCxnSpPr>
        <p:spPr>
          <a:xfrm>
            <a:off x="8473440" y="3348830"/>
            <a:ext cx="487680" cy="10049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5E6487-98D7-4DE3-A994-FC53365BD6B9}"/>
              </a:ext>
            </a:extLst>
          </p:cNvPr>
          <p:cNvCxnSpPr>
            <a:cxnSpLocks/>
          </p:cNvCxnSpPr>
          <p:nvPr/>
        </p:nvCxnSpPr>
        <p:spPr>
          <a:xfrm>
            <a:off x="8961120" y="3449320"/>
            <a:ext cx="518160" cy="17723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C2816E-640E-41D6-BEF5-7E980DB36313}"/>
              </a:ext>
            </a:extLst>
          </p:cNvPr>
          <p:cNvCxnSpPr>
            <a:cxnSpLocks/>
          </p:cNvCxnSpPr>
          <p:nvPr/>
        </p:nvCxnSpPr>
        <p:spPr>
          <a:xfrm>
            <a:off x="9479280" y="3626550"/>
            <a:ext cx="774700" cy="2851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634A6A-36FE-4BC9-8C36-7B1765B6ECCC}"/>
              </a:ext>
            </a:extLst>
          </p:cNvPr>
          <p:cNvCxnSpPr>
            <a:cxnSpLocks/>
          </p:cNvCxnSpPr>
          <p:nvPr/>
        </p:nvCxnSpPr>
        <p:spPr>
          <a:xfrm flipH="1">
            <a:off x="10285095" y="3728662"/>
            <a:ext cx="36195" cy="37851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1A83479-074F-4FB5-AA74-63556B3C39D4}"/>
              </a:ext>
            </a:extLst>
          </p:cNvPr>
          <p:cNvCxnSpPr>
            <a:cxnSpLocks/>
          </p:cNvCxnSpPr>
          <p:nvPr/>
        </p:nvCxnSpPr>
        <p:spPr>
          <a:xfrm flipH="1">
            <a:off x="10037356" y="4107180"/>
            <a:ext cx="249568" cy="29629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ADA973-4A53-40FF-B85F-8A5D68A8CAA2}"/>
              </a:ext>
            </a:extLst>
          </p:cNvPr>
          <p:cNvCxnSpPr>
            <a:cxnSpLocks/>
          </p:cNvCxnSpPr>
          <p:nvPr/>
        </p:nvCxnSpPr>
        <p:spPr>
          <a:xfrm flipH="1">
            <a:off x="9545955" y="4403472"/>
            <a:ext cx="491402" cy="8009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AA4649E-4C21-4E90-BD1C-DB4A04B53FF3}"/>
              </a:ext>
            </a:extLst>
          </p:cNvPr>
          <p:cNvCxnSpPr>
            <a:cxnSpLocks/>
          </p:cNvCxnSpPr>
          <p:nvPr/>
        </p:nvCxnSpPr>
        <p:spPr>
          <a:xfrm flipH="1">
            <a:off x="9220200" y="4483565"/>
            <a:ext cx="325755" cy="46372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29">
            <a:extLst>
              <a:ext uri="{FF2B5EF4-FFF2-40B4-BE49-F238E27FC236}">
                <a16:creationId xmlns:a16="http://schemas.microsoft.com/office/drawing/2014/main" id="{A67ABB23-983A-43E5-9F6D-652D3A0C488E}"/>
              </a:ext>
            </a:extLst>
          </p:cNvPr>
          <p:cNvSpPr txBox="1"/>
          <p:nvPr/>
        </p:nvSpPr>
        <p:spPr>
          <a:xfrm>
            <a:off x="1087849" y="3501777"/>
            <a:ext cx="439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a typeface="Microsoft YaHei" panose="020B0503020204020204" pitchFamily="34" charset="-122"/>
              </a:rPr>
              <a:t>Discretization introduces numerical errors</a:t>
            </a:r>
            <a:endParaRPr lang="zh-CN" altLang="en-US" sz="2800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0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434</Words>
  <PresentationFormat>Widescreen</PresentationFormat>
  <Paragraphs>75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2017-04-26T08:43:00Z</dcterms:created>
  <dcterms:modified xsi:type="dcterms:W3CDTF">2021-03-19T07:04:08Z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