
<file path=[Content_Types].xml><?xml version="1.0" encoding="utf-8"?>
<Types xmlns="http://schemas.openxmlformats.org/package/2006/content-types">
  <Default Extension="avif" ContentType="image/avif"/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35"/>
  </p:notesMasterIdLst>
  <p:sldIdLst>
    <p:sldId id="256" r:id="rId2"/>
    <p:sldId id="357" r:id="rId3"/>
    <p:sldId id="347" r:id="rId4"/>
    <p:sldId id="346" r:id="rId5"/>
    <p:sldId id="360" r:id="rId6"/>
    <p:sldId id="348" r:id="rId7"/>
    <p:sldId id="361" r:id="rId8"/>
    <p:sldId id="363" r:id="rId9"/>
    <p:sldId id="364" r:id="rId10"/>
    <p:sldId id="349" r:id="rId11"/>
    <p:sldId id="365" r:id="rId12"/>
    <p:sldId id="366" r:id="rId13"/>
    <p:sldId id="368" r:id="rId14"/>
    <p:sldId id="369" r:id="rId15"/>
    <p:sldId id="370" r:id="rId16"/>
    <p:sldId id="354" r:id="rId17"/>
    <p:sldId id="387" r:id="rId18"/>
    <p:sldId id="382" r:id="rId19"/>
    <p:sldId id="388" r:id="rId20"/>
    <p:sldId id="389" r:id="rId21"/>
    <p:sldId id="391" r:id="rId22"/>
    <p:sldId id="403" r:id="rId23"/>
    <p:sldId id="400" r:id="rId24"/>
    <p:sldId id="392" r:id="rId25"/>
    <p:sldId id="393" r:id="rId26"/>
    <p:sldId id="394" r:id="rId27"/>
    <p:sldId id="395" r:id="rId28"/>
    <p:sldId id="399" r:id="rId29"/>
    <p:sldId id="396" r:id="rId30"/>
    <p:sldId id="397" r:id="rId31"/>
    <p:sldId id="356" r:id="rId32"/>
    <p:sldId id="381" r:id="rId33"/>
    <p:sldId id="287" r:id="rId34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08519"/>
    <a:srgbClr val="2B579A"/>
    <a:srgbClr val="6B89B6"/>
    <a:srgbClr val="F0F0F0"/>
    <a:srgbClr val="FA6B00"/>
    <a:srgbClr val="BB2B2A"/>
    <a:srgbClr val="FA6B04"/>
    <a:srgbClr val="FC8604"/>
    <a:srgbClr val="ADCDEA"/>
    <a:srgbClr val="F7E60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1651" autoAdjust="0"/>
    <p:restoredTop sz="95256" autoAdjust="0"/>
  </p:normalViewPr>
  <p:slideViewPr>
    <p:cSldViewPr snapToGrid="0">
      <p:cViewPr varScale="1">
        <p:scale>
          <a:sx n="85" d="100"/>
          <a:sy n="85" d="100"/>
        </p:scale>
        <p:origin x="744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168CAD2-8B22-420E-A3F9-DAD2C1718937}" type="datetimeFigureOut">
              <a:rPr lang="zh-CN" altLang="en-US" smtClean="0"/>
              <a:t>2023/8/16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B62C7C8-7AA6-4A52-BB5E-5955A710342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62C7C8-7AA6-4A52-BB5E-5955A7103426}" type="slidenum">
              <a:rPr lang="zh-CN" altLang="en-US" smtClean="0"/>
              <a:t>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C7C8-7AA6-4A52-BB5E-5955A7103426}" type="slidenum">
              <a:rPr lang="zh-CN" altLang="en-US" smtClean="0"/>
              <a:t>10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4914937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C7C8-7AA6-4A52-BB5E-5955A7103426}" type="slidenum">
              <a:rPr lang="zh-CN" altLang="en-US" smtClean="0"/>
              <a:t>11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8269036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C7C8-7AA6-4A52-BB5E-5955A7103426}" type="slidenum">
              <a:rPr lang="zh-CN" altLang="en-US" smtClean="0"/>
              <a:t>12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1392126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C7C8-7AA6-4A52-BB5E-5955A7103426}" type="slidenum">
              <a:rPr lang="zh-CN" altLang="en-US" smtClean="0"/>
              <a:t>13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3179876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C7C8-7AA6-4A52-BB5E-5955A7103426}" type="slidenum">
              <a:rPr lang="zh-CN" altLang="en-US" smtClean="0"/>
              <a:t>14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6466431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C7C8-7AA6-4A52-BB5E-5955A7103426}" type="slidenum">
              <a:rPr lang="zh-CN" altLang="en-US" smtClean="0"/>
              <a:t>15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1151990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C7C8-7AA6-4A52-BB5E-5955A7103426}" type="slidenum">
              <a:rPr lang="zh-CN" altLang="en-US" smtClean="0"/>
              <a:t>16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946745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C7C8-7AA6-4A52-BB5E-5955A7103426}" type="slidenum">
              <a:rPr lang="zh-CN" altLang="en-US" smtClean="0"/>
              <a:t>18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0282292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C7C8-7AA6-4A52-BB5E-5955A7103426}" type="slidenum">
              <a:rPr lang="zh-CN" altLang="en-US" smtClean="0"/>
              <a:t>19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24879617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C7C8-7AA6-4A52-BB5E-5955A7103426}" type="slidenum">
              <a:rPr lang="zh-CN" altLang="en-US" smtClean="0"/>
              <a:t>20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4981589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C7C8-7AA6-4A52-BB5E-5955A7103426}" type="slidenum">
              <a:rPr lang="zh-CN" altLang="en-US" smtClean="0"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31507302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C7C8-7AA6-4A52-BB5E-5955A7103426}" type="slidenum">
              <a:rPr lang="zh-CN" altLang="en-US" smtClean="0"/>
              <a:t>21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04413412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C7C8-7AA6-4A52-BB5E-5955A7103426}" type="slidenum">
              <a:rPr lang="zh-CN" altLang="en-US" smtClean="0"/>
              <a:t>22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88075407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C7C8-7AA6-4A52-BB5E-5955A7103426}" type="slidenum">
              <a:rPr lang="zh-CN" altLang="en-US" smtClean="0"/>
              <a:t>23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9217698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C7C8-7AA6-4A52-BB5E-5955A7103426}" type="slidenum">
              <a:rPr lang="zh-CN" altLang="en-US" smtClean="0"/>
              <a:t>24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61172893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C7C8-7AA6-4A52-BB5E-5955A7103426}" type="slidenum">
              <a:rPr lang="zh-CN" altLang="en-US" smtClean="0"/>
              <a:t>25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37706614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C7C8-7AA6-4A52-BB5E-5955A7103426}" type="slidenum">
              <a:rPr lang="zh-CN" altLang="en-US" smtClean="0"/>
              <a:t>26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97792366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C7C8-7AA6-4A52-BB5E-5955A7103426}" type="slidenum">
              <a:rPr lang="zh-CN" altLang="en-US" smtClean="0"/>
              <a:t>27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56230904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C7C8-7AA6-4A52-BB5E-5955A7103426}" type="slidenum">
              <a:rPr lang="zh-CN" altLang="en-US" smtClean="0"/>
              <a:t>28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07635267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C7C8-7AA6-4A52-BB5E-5955A7103426}" type="slidenum">
              <a:rPr lang="zh-CN" altLang="en-US" smtClean="0"/>
              <a:t>29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45463484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C7C8-7AA6-4A52-BB5E-5955A7103426}" type="slidenum">
              <a:rPr lang="zh-CN" altLang="en-US" smtClean="0"/>
              <a:t>30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4517654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C7C8-7AA6-4A52-BB5E-5955A7103426}" type="slidenum">
              <a:rPr lang="zh-CN" altLang="en-US" smtClean="0"/>
              <a:t>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39026211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C7C8-7AA6-4A52-BB5E-5955A7103426}" type="slidenum">
              <a:rPr lang="zh-CN" altLang="en-US" smtClean="0"/>
              <a:t>31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94274888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C7C8-7AA6-4A52-BB5E-5955A7103426}" type="slidenum">
              <a:rPr lang="zh-CN" altLang="en-US" smtClean="0"/>
              <a:t>32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99291017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62C7C8-7AA6-4A52-BB5E-5955A7103426}" type="slidenum">
              <a:rPr lang="zh-CN" altLang="en-US" smtClean="0"/>
              <a:t>33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C7C8-7AA6-4A52-BB5E-5955A7103426}" type="slidenum">
              <a:rPr lang="zh-CN" altLang="en-US" smtClean="0"/>
              <a:t>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1429076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C7C8-7AA6-4A52-BB5E-5955A7103426}" type="slidenum">
              <a:rPr lang="zh-CN" altLang="en-US" smtClean="0"/>
              <a:t>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1158281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C7C8-7AA6-4A52-BB5E-5955A7103426}" type="slidenum">
              <a:rPr lang="zh-CN" altLang="en-US" smtClean="0"/>
              <a:t>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1675896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C7C8-7AA6-4A52-BB5E-5955A7103426}" type="slidenum">
              <a:rPr lang="zh-CN" altLang="en-US" smtClean="0"/>
              <a:t>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144481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C7C8-7AA6-4A52-BB5E-5955A7103426}" type="slidenum">
              <a:rPr lang="zh-CN" altLang="en-US" smtClean="0"/>
              <a:t>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6885382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C7C8-7AA6-4A52-BB5E-5955A7103426}" type="slidenum">
              <a:rPr lang="zh-CN" altLang="en-US" smtClean="0"/>
              <a:t>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9147413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9EF88C-B433-42FD-8401-1B914518DF16}" type="datetimeFigureOut">
              <a:rPr lang="zh-CN" altLang="en-US" smtClean="0"/>
              <a:t>2023/8/16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60BC5B-2DDC-49E1-88B6-24E0C4B5FF2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9EF88C-B433-42FD-8401-1B914518DF16}" type="datetimeFigureOut">
              <a:rPr lang="zh-CN" altLang="en-US" smtClean="0"/>
              <a:t>2023/8/16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60BC5B-2DDC-49E1-88B6-24E0C4B5FF2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9EF88C-B433-42FD-8401-1B914518DF16}" type="datetimeFigureOut">
              <a:rPr lang="zh-CN" altLang="en-US" smtClean="0"/>
              <a:t>2023/8/16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60BC5B-2DDC-49E1-88B6-24E0C4B5FF2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9EF88C-B433-42FD-8401-1B914518DF16}" type="datetimeFigureOut">
              <a:rPr lang="zh-CN" altLang="en-US" smtClean="0"/>
              <a:t>2023/8/16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60BC5B-2DDC-49E1-88B6-24E0C4B5FF2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9EF88C-B433-42FD-8401-1B914518DF16}" type="datetimeFigureOut">
              <a:rPr lang="zh-CN" altLang="en-US" smtClean="0"/>
              <a:t>2023/8/16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60BC5B-2DDC-49E1-88B6-24E0C4B5FF2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9EF88C-B433-42FD-8401-1B914518DF16}" type="datetimeFigureOut">
              <a:rPr lang="zh-CN" altLang="en-US" smtClean="0"/>
              <a:t>2023/8/16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60BC5B-2DDC-49E1-88B6-24E0C4B5FF2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9EF88C-B433-42FD-8401-1B914518DF16}" type="datetimeFigureOut">
              <a:rPr lang="zh-CN" altLang="en-US" smtClean="0"/>
              <a:t>2023/8/16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60BC5B-2DDC-49E1-88B6-24E0C4B5FF2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9EF88C-B433-42FD-8401-1B914518DF16}" type="datetimeFigureOut">
              <a:rPr lang="zh-CN" altLang="en-US" smtClean="0"/>
              <a:t>2023/8/16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60BC5B-2DDC-49E1-88B6-24E0C4B5FF2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9EF88C-B433-42FD-8401-1B914518DF16}" type="datetimeFigureOut">
              <a:rPr lang="zh-CN" altLang="en-US" smtClean="0"/>
              <a:t>2023/8/16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60BC5B-2DDC-49E1-88B6-24E0C4B5FF2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9EF88C-B433-42FD-8401-1B914518DF16}" type="datetimeFigureOut">
              <a:rPr lang="zh-CN" altLang="en-US" smtClean="0"/>
              <a:t>2023/8/16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60BC5B-2DDC-49E1-88B6-24E0C4B5FF2F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6" name="图片占位符 5"/>
          <p:cNvSpPr>
            <a:spLocks noGrp="1"/>
          </p:cNvSpPr>
          <p:nvPr>
            <p:ph type="pic" sz="quarter" idx="13"/>
          </p:nvPr>
        </p:nvSpPr>
        <p:spPr>
          <a:xfrm>
            <a:off x="3581400" y="814109"/>
            <a:ext cx="4049713" cy="4159825"/>
          </a:xfrm>
        </p:spPr>
        <p:txBody>
          <a:bodyPr/>
          <a:lstStyle/>
          <a:p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9EF88C-B433-42FD-8401-1B914518DF16}" type="datetimeFigureOut">
              <a:rPr lang="zh-CN" altLang="en-US" smtClean="0"/>
              <a:t>2023/8/16</a:t>
            </a:fld>
            <a:endParaRPr lang="zh-CN" altLang="en-US" dirty="0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60BC5B-2DDC-49E1-88B6-24E0C4B5FF2F}" type="slidenum">
              <a:rPr lang="zh-CN" altLang="en-US" smtClean="0"/>
              <a:t>‹#›</a:t>
            </a:fld>
            <a:endParaRPr lang="zh-CN" altLang="en-US" dirty="0"/>
          </a:p>
        </p:txBody>
      </p:sp>
      <p:sp>
        <p:nvSpPr>
          <p:cNvPr id="6" name="矩形 5"/>
          <p:cNvSpPr/>
          <p:nvPr userDrawn="1"/>
        </p:nvSpPr>
        <p:spPr>
          <a:xfrm>
            <a:off x="711200" y="685800"/>
            <a:ext cx="10769600" cy="5486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9EF88C-B433-42FD-8401-1B914518DF16}" type="datetimeFigureOut">
              <a:rPr lang="zh-CN" altLang="en-US" smtClean="0"/>
              <a:t>2023/8/16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60BC5B-2DDC-49E1-88B6-24E0C4B5FF2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</a:lstStyle>
          <a:p>
            <a:fld id="{3E9EF88C-B433-42FD-8401-1B914518DF16}" type="datetimeFigureOut">
              <a:rPr lang="zh-CN" altLang="en-US" smtClean="0"/>
              <a:t>2023/8/16</a:t>
            </a:fld>
            <a:endParaRPr lang="zh-CN" altLang="en-US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</a:lstStyle>
          <a:p>
            <a:fld id="{A160BC5B-2DDC-49E1-88B6-24E0C4B5FF2F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Microsoft YaHei" panose="020B0503020204020204" pitchFamily="34" charset="-122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Arial" panose="020B0604020202020204" pitchFamily="34" charset="0"/>
          <a:ea typeface="Microsoft YaHei" panose="020B0503020204020204" pitchFamily="34" charset="-122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Microsoft YaHei" panose="020B0503020204020204" pitchFamily="34" charset="-122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Microsoft YaHei" panose="020B0503020204020204" pitchFamily="34" charset="-122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Microsoft YaHei" panose="020B0503020204020204" pitchFamily="34" charset="-122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Microsoft YaHei" panose="020B0503020204020204" pitchFamily="34" charset="-122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png"/><Relationship Id="rId3" Type="http://schemas.openxmlformats.org/officeDocument/2006/relationships/image" Target="../media/image33.png"/><Relationship Id="rId7" Type="http://schemas.openxmlformats.org/officeDocument/2006/relationships/image" Target="../media/image3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6.png"/><Relationship Id="rId5" Type="http://schemas.openxmlformats.org/officeDocument/2006/relationships/image" Target="../media/image35.png"/><Relationship Id="rId4" Type="http://schemas.openxmlformats.org/officeDocument/2006/relationships/image" Target="../media/image34.png"/><Relationship Id="rId9" Type="http://schemas.openxmlformats.org/officeDocument/2006/relationships/image" Target="../media/image39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13" Type="http://schemas.openxmlformats.org/officeDocument/2006/relationships/image" Target="../media/image220.png"/><Relationship Id="rId3" Type="http://schemas.openxmlformats.org/officeDocument/2006/relationships/image" Target="../media/image40.png"/><Relationship Id="rId7" Type="http://schemas.openxmlformats.org/officeDocument/2006/relationships/image" Target="../media/image16.png"/><Relationship Id="rId12" Type="http://schemas.openxmlformats.org/officeDocument/2006/relationships/image" Target="../media/image210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0.png"/><Relationship Id="rId11" Type="http://schemas.openxmlformats.org/officeDocument/2006/relationships/image" Target="../media/image20.png"/><Relationship Id="rId5" Type="http://schemas.openxmlformats.org/officeDocument/2006/relationships/image" Target="../media/image42.png"/><Relationship Id="rId10" Type="http://schemas.openxmlformats.org/officeDocument/2006/relationships/image" Target="../media/image190.png"/><Relationship Id="rId4" Type="http://schemas.openxmlformats.org/officeDocument/2006/relationships/image" Target="../media/image41.png"/><Relationship Id="rId9" Type="http://schemas.openxmlformats.org/officeDocument/2006/relationships/image" Target="../media/image18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8.png"/><Relationship Id="rId3" Type="http://schemas.openxmlformats.org/officeDocument/2006/relationships/image" Target="../media/image43.png"/><Relationship Id="rId7" Type="http://schemas.openxmlformats.org/officeDocument/2006/relationships/image" Target="../media/image47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6.png"/><Relationship Id="rId11" Type="http://schemas.openxmlformats.org/officeDocument/2006/relationships/image" Target="../media/image51.png"/><Relationship Id="rId5" Type="http://schemas.openxmlformats.org/officeDocument/2006/relationships/image" Target="../media/image45.png"/><Relationship Id="rId10" Type="http://schemas.openxmlformats.org/officeDocument/2006/relationships/image" Target="../media/image50.png"/><Relationship Id="rId4" Type="http://schemas.openxmlformats.org/officeDocument/2006/relationships/image" Target="../media/image44.png"/><Relationship Id="rId9" Type="http://schemas.openxmlformats.org/officeDocument/2006/relationships/image" Target="../media/image49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gif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57.avif"/><Relationship Id="rId13" Type="http://schemas.openxmlformats.org/officeDocument/2006/relationships/image" Target="../media/image181.png"/><Relationship Id="rId3" Type="http://schemas.openxmlformats.org/officeDocument/2006/relationships/image" Target="../media/image53.jpeg"/><Relationship Id="rId7" Type="http://schemas.openxmlformats.org/officeDocument/2006/relationships/image" Target="../media/image120.png"/><Relationship Id="rId12" Type="http://schemas.openxmlformats.org/officeDocument/2006/relationships/image" Target="../media/image61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6.jpeg"/><Relationship Id="rId11" Type="http://schemas.openxmlformats.org/officeDocument/2006/relationships/image" Target="../media/image60.jpeg"/><Relationship Id="rId5" Type="http://schemas.openxmlformats.org/officeDocument/2006/relationships/image" Target="../media/image55.png"/><Relationship Id="rId10" Type="http://schemas.openxmlformats.org/officeDocument/2006/relationships/image" Target="../media/image59.svg"/><Relationship Id="rId4" Type="http://schemas.openxmlformats.org/officeDocument/2006/relationships/image" Target="../media/image54.jpeg"/><Relationship Id="rId9" Type="http://schemas.openxmlformats.org/officeDocument/2006/relationships/image" Target="../media/image58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0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0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1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2.png"/><Relationship Id="rId4" Type="http://schemas.openxmlformats.org/officeDocument/2006/relationships/image" Target="../media/image32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3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0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0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70.png"/><Relationship Id="rId4" Type="http://schemas.openxmlformats.org/officeDocument/2006/relationships/image" Target="../media/image65.sv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70.png"/><Relationship Id="rId4" Type="http://schemas.openxmlformats.org/officeDocument/2006/relationships/image" Target="../media/image67.sv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70.png"/><Relationship Id="rId4" Type="http://schemas.openxmlformats.org/officeDocument/2006/relationships/image" Target="../media/image69.sv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0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0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60.png"/><Relationship Id="rId5" Type="http://schemas.openxmlformats.org/officeDocument/2006/relationships/image" Target="../media/image350.png"/><Relationship Id="rId4" Type="http://schemas.openxmlformats.org/officeDocument/2006/relationships/image" Target="../media/image72.sv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00.png"/><Relationship Id="rId5" Type="http://schemas.openxmlformats.org/officeDocument/2006/relationships/image" Target="../media/image390.png"/><Relationship Id="rId4" Type="http://schemas.openxmlformats.org/officeDocument/2006/relationships/image" Target="../media/image74.svg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6.png"/><Relationship Id="rId3" Type="http://schemas.openxmlformats.org/officeDocument/2006/relationships/image" Target="../media/image75.png"/><Relationship Id="rId7" Type="http://schemas.openxmlformats.org/officeDocument/2006/relationships/image" Target="../media/image74.sv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3.png"/><Relationship Id="rId5" Type="http://schemas.openxmlformats.org/officeDocument/2006/relationships/image" Target="../media/image72.svg"/><Relationship Id="rId4" Type="http://schemas.openxmlformats.org/officeDocument/2006/relationships/image" Target="../media/image71.png"/><Relationship Id="rId9" Type="http://schemas.openxmlformats.org/officeDocument/2006/relationships/image" Target="../media/image77.svg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jpeg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24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3" Type="http://schemas.openxmlformats.org/officeDocument/2006/relationships/image" Target="../media/image26.png"/><Relationship Id="rId7" Type="http://schemas.openxmlformats.org/officeDocument/2006/relationships/image" Target="../media/image3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" name="Picture 31">
            <a:extLst>
              <a:ext uri="{FF2B5EF4-FFF2-40B4-BE49-F238E27FC236}">
                <a16:creationId xmlns:a16="http://schemas.microsoft.com/office/drawing/2014/main" id="{D4CF6C33-32F2-4BCF-991A-9DC05E6DCA2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8905" y="128201"/>
            <a:ext cx="1489954" cy="1489954"/>
          </a:xfrm>
          <a:prstGeom prst="rect">
            <a:avLst/>
          </a:prstGeom>
        </p:spPr>
      </p:pic>
      <p:sp>
        <p:nvSpPr>
          <p:cNvPr id="15" name="椭圆 14"/>
          <p:cNvSpPr/>
          <p:nvPr/>
        </p:nvSpPr>
        <p:spPr>
          <a:xfrm>
            <a:off x="-190919" y="5948624"/>
            <a:ext cx="1075174" cy="1075174"/>
          </a:xfrm>
          <a:prstGeom prst="ellipse">
            <a:avLst/>
          </a:prstGeom>
          <a:solidFill>
            <a:srgbClr val="2B579A">
              <a:alpha val="88000"/>
            </a:srgbClr>
          </a:solidFill>
          <a:ln>
            <a:noFill/>
          </a:ln>
          <a:effectLst>
            <a:outerShdw blurRad="165100" dist="38100" dir="2700000" algn="tl" rotWithShape="0">
              <a:srgbClr val="2B579A">
                <a:alpha val="6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Arial" panose="020B0604020202020204" pitchFamily="34" charset="0"/>
              <a:ea typeface="Microsoft YaHei" panose="020B0503020204020204" pitchFamily="34" charset="-122"/>
            </a:endParaRPr>
          </a:p>
        </p:txBody>
      </p:sp>
      <p:sp>
        <p:nvSpPr>
          <p:cNvPr id="16" name="椭圆 15"/>
          <p:cNvSpPr/>
          <p:nvPr/>
        </p:nvSpPr>
        <p:spPr>
          <a:xfrm>
            <a:off x="663927" y="5551714"/>
            <a:ext cx="1306286" cy="1306286"/>
          </a:xfrm>
          <a:prstGeom prst="ellipse">
            <a:avLst/>
          </a:prstGeom>
          <a:solidFill>
            <a:srgbClr val="2B579A">
              <a:alpha val="63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Arial" panose="020B0604020202020204" pitchFamily="34" charset="0"/>
              <a:ea typeface="Microsoft YaHei" panose="020B0503020204020204" pitchFamily="34" charset="-122"/>
            </a:endParaRPr>
          </a:p>
        </p:txBody>
      </p:sp>
      <p:sp>
        <p:nvSpPr>
          <p:cNvPr id="17" name="椭圆 16"/>
          <p:cNvSpPr/>
          <p:nvPr/>
        </p:nvSpPr>
        <p:spPr>
          <a:xfrm>
            <a:off x="251208" y="5084466"/>
            <a:ext cx="633047" cy="633047"/>
          </a:xfrm>
          <a:prstGeom prst="ellipse">
            <a:avLst/>
          </a:prstGeom>
          <a:solidFill>
            <a:srgbClr val="2B579A">
              <a:alpha val="63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Arial" panose="020B0604020202020204" pitchFamily="34" charset="0"/>
              <a:ea typeface="Microsoft YaHei" panose="020B0503020204020204" pitchFamily="34" charset="-122"/>
            </a:endParaRPr>
          </a:p>
        </p:txBody>
      </p:sp>
      <p:sp>
        <p:nvSpPr>
          <p:cNvPr id="18" name="椭圆 17"/>
          <p:cNvSpPr/>
          <p:nvPr/>
        </p:nvSpPr>
        <p:spPr>
          <a:xfrm>
            <a:off x="2420981" y="5948624"/>
            <a:ext cx="808156" cy="808156"/>
          </a:xfrm>
          <a:prstGeom prst="ellipse">
            <a:avLst/>
          </a:prstGeom>
          <a:solidFill>
            <a:srgbClr val="2B579A">
              <a:alpha val="93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Arial" panose="020B0604020202020204" pitchFamily="34" charset="0"/>
              <a:ea typeface="Microsoft YaHei" panose="020B0503020204020204" pitchFamily="34" charset="-122"/>
            </a:endParaRPr>
          </a:p>
        </p:txBody>
      </p:sp>
      <p:sp>
        <p:nvSpPr>
          <p:cNvPr id="19" name="椭圆 18"/>
          <p:cNvSpPr/>
          <p:nvPr/>
        </p:nvSpPr>
        <p:spPr>
          <a:xfrm>
            <a:off x="2158250" y="4759199"/>
            <a:ext cx="633047" cy="633047"/>
          </a:xfrm>
          <a:prstGeom prst="ellipse">
            <a:avLst/>
          </a:prstGeom>
          <a:solidFill>
            <a:srgbClr val="2B579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Arial" panose="020B0604020202020204" pitchFamily="34" charset="0"/>
              <a:ea typeface="Microsoft YaHei" panose="020B0503020204020204" pitchFamily="34" charset="-122"/>
            </a:endParaRPr>
          </a:p>
        </p:txBody>
      </p:sp>
      <p:sp>
        <p:nvSpPr>
          <p:cNvPr id="20" name="椭圆 19"/>
          <p:cNvSpPr/>
          <p:nvPr/>
        </p:nvSpPr>
        <p:spPr>
          <a:xfrm>
            <a:off x="3116461" y="6092181"/>
            <a:ext cx="225351" cy="225351"/>
          </a:xfrm>
          <a:prstGeom prst="ellipse">
            <a:avLst/>
          </a:prstGeom>
          <a:solidFill>
            <a:srgbClr val="2B579A">
              <a:alpha val="63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Arial" panose="020B0604020202020204" pitchFamily="34" charset="0"/>
              <a:ea typeface="Microsoft YaHei" panose="020B0503020204020204" pitchFamily="34" charset="-122"/>
            </a:endParaRPr>
          </a:p>
        </p:txBody>
      </p:sp>
      <p:sp>
        <p:nvSpPr>
          <p:cNvPr id="21" name="椭圆 20"/>
          <p:cNvSpPr/>
          <p:nvPr/>
        </p:nvSpPr>
        <p:spPr>
          <a:xfrm>
            <a:off x="1228107" y="5326363"/>
            <a:ext cx="225351" cy="225351"/>
          </a:xfrm>
          <a:prstGeom prst="ellipse">
            <a:avLst/>
          </a:prstGeom>
          <a:solidFill>
            <a:srgbClr val="2B579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Arial" panose="020B0604020202020204" pitchFamily="34" charset="0"/>
              <a:ea typeface="Microsoft YaHei" panose="020B0503020204020204" pitchFamily="34" charset="-122"/>
            </a:endParaRPr>
          </a:p>
        </p:txBody>
      </p:sp>
      <p:sp>
        <p:nvSpPr>
          <p:cNvPr id="22" name="椭圆 21"/>
          <p:cNvSpPr/>
          <p:nvPr/>
        </p:nvSpPr>
        <p:spPr>
          <a:xfrm>
            <a:off x="261993" y="4262912"/>
            <a:ext cx="225351" cy="225351"/>
          </a:xfrm>
          <a:prstGeom prst="ellipse">
            <a:avLst/>
          </a:prstGeom>
          <a:solidFill>
            <a:srgbClr val="2B579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Arial" panose="020B0604020202020204" pitchFamily="34" charset="0"/>
              <a:ea typeface="Microsoft YaHei" panose="020B0503020204020204" pitchFamily="34" charset="-122"/>
            </a:endParaRPr>
          </a:p>
        </p:txBody>
      </p:sp>
      <p:sp>
        <p:nvSpPr>
          <p:cNvPr id="23" name="椭圆 22"/>
          <p:cNvSpPr/>
          <p:nvPr/>
        </p:nvSpPr>
        <p:spPr>
          <a:xfrm>
            <a:off x="2035158" y="4488263"/>
            <a:ext cx="225351" cy="225351"/>
          </a:xfrm>
          <a:prstGeom prst="ellipse">
            <a:avLst/>
          </a:prstGeom>
          <a:solidFill>
            <a:srgbClr val="2B579A">
              <a:alpha val="63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Arial" panose="020B0604020202020204" pitchFamily="34" charset="0"/>
              <a:ea typeface="Microsoft YaHei" panose="020B0503020204020204" pitchFamily="34" charset="-122"/>
            </a:endParaRPr>
          </a:p>
        </p:txBody>
      </p:sp>
      <p:sp>
        <p:nvSpPr>
          <p:cNvPr id="24" name="椭圆 23"/>
          <p:cNvSpPr/>
          <p:nvPr/>
        </p:nvSpPr>
        <p:spPr>
          <a:xfrm>
            <a:off x="2045575" y="5392246"/>
            <a:ext cx="225351" cy="225351"/>
          </a:xfrm>
          <a:prstGeom prst="ellipse">
            <a:avLst/>
          </a:prstGeom>
          <a:solidFill>
            <a:srgbClr val="2B579A">
              <a:alpha val="63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Arial" panose="020B0604020202020204" pitchFamily="34" charset="0"/>
              <a:ea typeface="Microsoft YaHei" panose="020B0503020204020204" pitchFamily="34" charset="-122"/>
            </a:endParaRPr>
          </a:p>
        </p:txBody>
      </p:sp>
      <p:pic>
        <p:nvPicPr>
          <p:cNvPr id="25" name="图片 24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339" t="72495" r="50054"/>
          <a:stretch>
            <a:fillRect/>
          </a:stretch>
        </p:blipFill>
        <p:spPr>
          <a:xfrm rot="8700000" flipV="1">
            <a:off x="8809134" y="1429690"/>
            <a:ext cx="796371" cy="658388"/>
          </a:xfrm>
          <a:prstGeom prst="rect">
            <a:avLst/>
          </a:prstGeom>
        </p:spPr>
      </p:pic>
      <p:sp>
        <p:nvSpPr>
          <p:cNvPr id="26" name="椭圆 25"/>
          <p:cNvSpPr/>
          <p:nvPr/>
        </p:nvSpPr>
        <p:spPr>
          <a:xfrm>
            <a:off x="10078497" y="368586"/>
            <a:ext cx="340243" cy="340243"/>
          </a:xfrm>
          <a:prstGeom prst="ellipse">
            <a:avLst/>
          </a:prstGeom>
          <a:solidFill>
            <a:srgbClr val="2B579A">
              <a:alpha val="63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Arial" panose="020B0604020202020204" pitchFamily="34" charset="0"/>
              <a:ea typeface="Microsoft YaHei" panose="020B0503020204020204" pitchFamily="34" charset="-122"/>
            </a:endParaRPr>
          </a:p>
        </p:txBody>
      </p:sp>
      <p:sp>
        <p:nvSpPr>
          <p:cNvPr id="27" name="椭圆 26"/>
          <p:cNvSpPr/>
          <p:nvPr/>
        </p:nvSpPr>
        <p:spPr>
          <a:xfrm>
            <a:off x="10100170" y="2035804"/>
            <a:ext cx="442259" cy="442259"/>
          </a:xfrm>
          <a:prstGeom prst="ellipse">
            <a:avLst/>
          </a:prstGeom>
          <a:solidFill>
            <a:srgbClr val="2B579A">
              <a:alpha val="63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Arial" panose="020B0604020202020204" pitchFamily="34" charset="0"/>
              <a:ea typeface="Microsoft YaHei" panose="020B0503020204020204" pitchFamily="34" charset="-122"/>
            </a:endParaRPr>
          </a:p>
        </p:txBody>
      </p:sp>
      <p:pic>
        <p:nvPicPr>
          <p:cNvPr id="28" name="图片 27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390" r="29063" b="16156"/>
          <a:stretch>
            <a:fillRect/>
          </a:stretch>
        </p:blipFill>
        <p:spPr>
          <a:xfrm rot="8700000" flipV="1">
            <a:off x="10579316" y="755391"/>
            <a:ext cx="826791" cy="2006988"/>
          </a:xfrm>
          <a:prstGeom prst="rect">
            <a:avLst/>
          </a:prstGeom>
        </p:spPr>
      </p:pic>
      <p:pic>
        <p:nvPicPr>
          <p:cNvPr id="29" name="图片 28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811" r="58132" b="23781"/>
          <a:stretch>
            <a:fillRect/>
          </a:stretch>
        </p:blipFill>
        <p:spPr>
          <a:xfrm rot="8700000" flipV="1">
            <a:off x="11021801" y="-148385"/>
            <a:ext cx="1354979" cy="1374186"/>
          </a:xfrm>
          <a:prstGeom prst="rect">
            <a:avLst/>
          </a:prstGeom>
        </p:spPr>
      </p:pic>
      <p:sp>
        <p:nvSpPr>
          <p:cNvPr id="30" name="文本框 7">
            <a:extLst>
              <a:ext uri="{FF2B5EF4-FFF2-40B4-BE49-F238E27FC236}">
                <a16:creationId xmlns:a16="http://schemas.microsoft.com/office/drawing/2014/main" id="{58EA6A05-5330-48A8-B03E-C49845653EE4}"/>
              </a:ext>
            </a:extLst>
          </p:cNvPr>
          <p:cNvSpPr txBox="1"/>
          <p:nvPr/>
        </p:nvSpPr>
        <p:spPr>
          <a:xfrm>
            <a:off x="-744010" y="2280412"/>
            <a:ext cx="1106530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4800" dirty="0"/>
              <a:t>Towards a General-Purpose Model</a:t>
            </a:r>
            <a:endParaRPr lang="zh-CN" altLang="en-US" sz="4800" dirty="0"/>
          </a:p>
        </p:txBody>
      </p:sp>
      <p:sp>
        <p:nvSpPr>
          <p:cNvPr id="31" name="文本框 7">
            <a:extLst>
              <a:ext uri="{FF2B5EF4-FFF2-40B4-BE49-F238E27FC236}">
                <a16:creationId xmlns:a16="http://schemas.microsoft.com/office/drawing/2014/main" id="{35539DC4-E477-4008-B4E2-ACB362DAA59B}"/>
              </a:ext>
            </a:extLst>
          </p:cNvPr>
          <p:cNvSpPr txBox="1"/>
          <p:nvPr/>
        </p:nvSpPr>
        <p:spPr>
          <a:xfrm>
            <a:off x="2270926" y="3261128"/>
            <a:ext cx="1000941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4800" dirty="0"/>
              <a:t>for Quantum Many-Body Problems</a:t>
            </a:r>
          </a:p>
        </p:txBody>
      </p:sp>
      <p:sp>
        <p:nvSpPr>
          <p:cNvPr id="33" name="文本框 7">
            <a:extLst>
              <a:ext uri="{FF2B5EF4-FFF2-40B4-BE49-F238E27FC236}">
                <a16:creationId xmlns:a16="http://schemas.microsoft.com/office/drawing/2014/main" id="{CE4EA69C-18F6-4ECF-9D2E-4713F40832E0}"/>
              </a:ext>
            </a:extLst>
          </p:cNvPr>
          <p:cNvSpPr txBox="1"/>
          <p:nvPr/>
        </p:nvSpPr>
        <p:spPr>
          <a:xfrm>
            <a:off x="4130445" y="4332128"/>
            <a:ext cx="68061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400" b="1" dirty="0"/>
              <a:t>Yuanhang Zhang</a:t>
            </a:r>
          </a:p>
        </p:txBody>
      </p:sp>
      <p:pic>
        <p:nvPicPr>
          <p:cNvPr id="34" name="ucsd-logo-1.jpg">
            <a:extLst>
              <a:ext uri="{FF2B5EF4-FFF2-40B4-BE49-F238E27FC236}">
                <a16:creationId xmlns:a16="http://schemas.microsoft.com/office/drawing/2014/main" id="{5A43498E-AE4B-4BF2-8BFB-27416E6C50B5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476058" y="5656105"/>
            <a:ext cx="3690481" cy="1393194"/>
          </a:xfrm>
          <a:prstGeom prst="rect">
            <a:avLst/>
          </a:prstGeom>
          <a:ln w="12700">
            <a:miter lim="400000"/>
          </a:ln>
        </p:spPr>
      </p:pic>
      <p:sp>
        <p:nvSpPr>
          <p:cNvPr id="35" name="TextBox 34">
            <a:extLst>
              <a:ext uri="{FF2B5EF4-FFF2-40B4-BE49-F238E27FC236}">
                <a16:creationId xmlns:a16="http://schemas.microsoft.com/office/drawing/2014/main" id="{0E3C6C21-C9DA-4A30-B6AA-D3053F51D4A5}"/>
              </a:ext>
            </a:extLst>
          </p:cNvPr>
          <p:cNvSpPr txBox="1"/>
          <p:nvPr/>
        </p:nvSpPr>
        <p:spPr>
          <a:xfrm>
            <a:off x="4404249" y="4784398"/>
            <a:ext cx="670098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altLang="zh-CN" sz="2000" dirty="0"/>
              <a:t>Y.-H. Zhang and M. Di Ventra</a:t>
            </a:r>
          </a:p>
          <a:p>
            <a:pPr algn="ctr"/>
            <a:r>
              <a:rPr lang="en-US" altLang="zh-CN" sz="2000" dirty="0"/>
              <a:t>Phys. Rev. B 107, 075147 (2023)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7C914CDB-79FD-91BE-1E13-B6A44B565FEF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5530" b="27299"/>
          <a:stretch/>
        </p:blipFill>
        <p:spPr>
          <a:xfrm>
            <a:off x="3831709" y="5750177"/>
            <a:ext cx="6189664" cy="1006603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文本框 29"/>
          <p:cNvSpPr txBox="1"/>
          <p:nvPr/>
        </p:nvSpPr>
        <p:spPr>
          <a:xfrm>
            <a:off x="328803" y="426402"/>
            <a:ext cx="801133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4000" dirty="0">
                <a:solidFill>
                  <a:srgbClr val="2B579A"/>
                </a:solidFill>
                <a:ea typeface="Microsoft YaHei" panose="020B0503020204020204" pitchFamily="34" charset="-122"/>
              </a:rPr>
              <a:t>Neural network quantum state</a:t>
            </a:r>
            <a:endParaRPr lang="zh-CN" altLang="en-US" sz="4000" dirty="0">
              <a:solidFill>
                <a:srgbClr val="2B579A"/>
              </a:solidFill>
              <a:ea typeface="Microsoft YaHei" panose="020B0503020204020204" pitchFamily="34" charset="-122"/>
            </a:endParaRPr>
          </a:p>
        </p:txBody>
      </p:sp>
      <p:cxnSp>
        <p:nvCxnSpPr>
          <p:cNvPr id="32" name="直接连接符 31"/>
          <p:cNvCxnSpPr>
            <a:cxnSpLocks/>
          </p:cNvCxnSpPr>
          <p:nvPr/>
        </p:nvCxnSpPr>
        <p:spPr>
          <a:xfrm>
            <a:off x="328803" y="1175657"/>
            <a:ext cx="8011333" cy="0"/>
          </a:xfrm>
          <a:prstGeom prst="line">
            <a:avLst/>
          </a:prstGeom>
          <a:ln w="57150">
            <a:gradFill flip="none" rotWithShape="1">
              <a:gsLst>
                <a:gs pos="0">
                  <a:schemeClr val="accent1">
                    <a:lumMod val="5000"/>
                    <a:lumOff val="95000"/>
                    <a:alpha val="80000"/>
                  </a:schemeClr>
                </a:gs>
                <a:gs pos="51000">
                  <a:srgbClr val="2B579A"/>
                </a:gs>
                <a:gs pos="100000">
                  <a:schemeClr val="bg1">
                    <a:alpha val="80000"/>
                  </a:schemeClr>
                </a:gs>
              </a:gsLst>
              <a:path path="circle">
                <a:fillToRect r="100000" b="100000"/>
              </a:path>
              <a:tileRect l="-100000" t="-10000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椭圆 40"/>
          <p:cNvSpPr/>
          <p:nvPr/>
        </p:nvSpPr>
        <p:spPr>
          <a:xfrm>
            <a:off x="11559625" y="145184"/>
            <a:ext cx="221064" cy="221064"/>
          </a:xfrm>
          <a:prstGeom prst="ellipse">
            <a:avLst/>
          </a:prstGeom>
          <a:solidFill>
            <a:srgbClr val="2B579A">
              <a:alpha val="72000"/>
            </a:srgbClr>
          </a:solidFill>
          <a:ln>
            <a:noFill/>
          </a:ln>
          <a:effectLst>
            <a:outerShdw blurRad="76200" dist="38100" dir="2700000" algn="tl" rotWithShape="0">
              <a:srgbClr val="2B579A">
                <a:alpha val="6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2" name="椭圆 41"/>
          <p:cNvSpPr/>
          <p:nvPr/>
        </p:nvSpPr>
        <p:spPr>
          <a:xfrm>
            <a:off x="10966230" y="1358203"/>
            <a:ext cx="309823" cy="309823"/>
          </a:xfrm>
          <a:prstGeom prst="ellipse">
            <a:avLst/>
          </a:prstGeom>
          <a:solidFill>
            <a:srgbClr val="2B579A"/>
          </a:solidFill>
          <a:ln>
            <a:noFill/>
          </a:ln>
          <a:effectLst>
            <a:outerShdw blurRad="76200" dist="38100" dir="2700000" algn="tl" rotWithShape="0">
              <a:srgbClr val="2B579A">
                <a:alpha val="6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3" name="椭圆 42"/>
          <p:cNvSpPr/>
          <p:nvPr/>
        </p:nvSpPr>
        <p:spPr>
          <a:xfrm>
            <a:off x="11741499" y="848430"/>
            <a:ext cx="221064" cy="221064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4" name="椭圆 43"/>
          <p:cNvSpPr/>
          <p:nvPr/>
        </p:nvSpPr>
        <p:spPr>
          <a:xfrm>
            <a:off x="10539969" y="706657"/>
            <a:ext cx="147376" cy="147376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733912FE-2084-47E0-907B-6DDECAB3532C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1532324"/>
                <a:ext cx="10515600" cy="4351338"/>
              </a:xfrm>
            </p:spPr>
            <p:txBody>
              <a:bodyPr>
                <a:normAutofit/>
              </a:bodyPr>
              <a:lstStyle/>
              <a:p>
                <a:pPr>
                  <a:lnSpc>
                    <a:spcPct val="150000"/>
                  </a:lnSpc>
                </a:pPr>
                <a14:m>
                  <m:oMath xmlns:m="http://schemas.openxmlformats.org/officeDocument/2006/math">
                    <m:d>
                      <m:dPr>
                        <m:begChr m:val="|"/>
                        <m:endChr m:val="⟩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Ψ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𝜃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𝜓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⋯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b>
                        </m:s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;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𝜃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|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⋯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⟩</m:t>
                    </m:r>
                  </m:oMath>
                </a14:m>
                <a:endParaRPr lang="en-US" i="1" dirty="0"/>
              </a:p>
              <a:p>
                <a:pPr>
                  <a:lnSpc>
                    <a:spcPct val="150000"/>
                  </a:lnSpc>
                </a:pP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𝜓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⋯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b>
                        </m:s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;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𝜃</m:t>
                        </m:r>
                      </m:e>
                    </m:d>
                  </m:oMath>
                </a14:m>
                <a:r>
                  <a:rPr lang="en-US" i="1" dirty="0"/>
                  <a:t> </a:t>
                </a:r>
                <a:r>
                  <a:rPr lang="en-US" dirty="0"/>
                  <a:t>parameterized with a neural network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dirty="0"/>
                  <a:t>Entanglement volume law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733912FE-2084-47E0-907B-6DDECAB3532C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532324"/>
                <a:ext cx="10515600" cy="4351338"/>
              </a:xfrm>
              <a:blipFill>
                <a:blip r:embed="rId3"/>
                <a:stretch>
                  <a:fillRect l="-104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9" name="椭圆 36">
            <a:extLst>
              <a:ext uri="{FF2B5EF4-FFF2-40B4-BE49-F238E27FC236}">
                <a16:creationId xmlns:a16="http://schemas.microsoft.com/office/drawing/2014/main" id="{E9D152E9-65DB-4276-90DB-7FE833904EBB}"/>
              </a:ext>
            </a:extLst>
          </p:cNvPr>
          <p:cNvSpPr/>
          <p:nvPr/>
        </p:nvSpPr>
        <p:spPr>
          <a:xfrm>
            <a:off x="1497427" y="5424061"/>
            <a:ext cx="221064" cy="221064"/>
          </a:xfrm>
          <a:prstGeom prst="ellipse">
            <a:avLst/>
          </a:prstGeom>
          <a:solidFill>
            <a:srgbClr val="2B579A">
              <a:alpha val="72000"/>
            </a:srgbClr>
          </a:solidFill>
          <a:ln>
            <a:noFill/>
          </a:ln>
          <a:effectLst>
            <a:outerShdw blurRad="76200" dist="38100" dir="2700000" algn="tl" rotWithShape="0">
              <a:srgbClr val="2B579A">
                <a:alpha val="6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0" name="椭圆 37">
            <a:extLst>
              <a:ext uri="{FF2B5EF4-FFF2-40B4-BE49-F238E27FC236}">
                <a16:creationId xmlns:a16="http://schemas.microsoft.com/office/drawing/2014/main" id="{E3D200CA-57FF-489F-90E4-51BB5F74677A}"/>
              </a:ext>
            </a:extLst>
          </p:cNvPr>
          <p:cNvSpPr/>
          <p:nvPr/>
        </p:nvSpPr>
        <p:spPr>
          <a:xfrm>
            <a:off x="173892" y="6462369"/>
            <a:ext cx="309823" cy="309823"/>
          </a:xfrm>
          <a:prstGeom prst="ellipse">
            <a:avLst/>
          </a:prstGeom>
          <a:solidFill>
            <a:srgbClr val="2B579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1" name="椭圆 38">
            <a:extLst>
              <a:ext uri="{FF2B5EF4-FFF2-40B4-BE49-F238E27FC236}">
                <a16:creationId xmlns:a16="http://schemas.microsoft.com/office/drawing/2014/main" id="{70332924-5AFF-4973-BF0C-21B4049052F8}"/>
              </a:ext>
            </a:extLst>
          </p:cNvPr>
          <p:cNvSpPr/>
          <p:nvPr/>
        </p:nvSpPr>
        <p:spPr>
          <a:xfrm>
            <a:off x="70334" y="5388230"/>
            <a:ext cx="221064" cy="221064"/>
          </a:xfrm>
          <a:prstGeom prst="ellipse">
            <a:avLst/>
          </a:prstGeom>
          <a:ln>
            <a:noFill/>
          </a:ln>
          <a:effectLst>
            <a:outerShdw blurRad="76200" dist="38100" dir="2700000" algn="tl" rotWithShape="0">
              <a:srgbClr val="2B579A">
                <a:alpha val="6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2" name="椭圆 39">
            <a:extLst>
              <a:ext uri="{FF2B5EF4-FFF2-40B4-BE49-F238E27FC236}">
                <a16:creationId xmlns:a16="http://schemas.microsoft.com/office/drawing/2014/main" id="{D3F2E244-AA46-4D4B-99AF-65EAC1DDBBCB}"/>
              </a:ext>
            </a:extLst>
          </p:cNvPr>
          <p:cNvSpPr/>
          <p:nvPr/>
        </p:nvSpPr>
        <p:spPr>
          <a:xfrm>
            <a:off x="829845" y="5044364"/>
            <a:ext cx="147376" cy="147376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8C7AA256-D400-8F83-1E4C-C49E20E71A2C}"/>
              </a:ext>
            </a:extLst>
          </p:cNvPr>
          <p:cNvGrpSpPr/>
          <p:nvPr/>
        </p:nvGrpSpPr>
        <p:grpSpPr>
          <a:xfrm>
            <a:off x="7038767" y="3349595"/>
            <a:ext cx="4046557" cy="2896932"/>
            <a:chOff x="7480570" y="3893604"/>
            <a:chExt cx="3462852" cy="2479057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" name="Oval 3">
                  <a:extLst>
                    <a:ext uri="{FF2B5EF4-FFF2-40B4-BE49-F238E27FC236}">
                      <a16:creationId xmlns:a16="http://schemas.microsoft.com/office/drawing/2014/main" id="{9D4A95A6-BC4F-339B-26AE-79B7391246BF}"/>
                    </a:ext>
                  </a:extLst>
                </p:cNvPr>
                <p:cNvSpPr/>
                <p:nvPr/>
              </p:nvSpPr>
              <p:spPr>
                <a:xfrm>
                  <a:off x="7480570" y="3893604"/>
                  <a:ext cx="340468" cy="340468"/>
                </a:xfrm>
                <a:prstGeom prst="ellipse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4" name="Oval 3">
                  <a:extLst>
                    <a:ext uri="{FF2B5EF4-FFF2-40B4-BE49-F238E27FC236}">
                      <a16:creationId xmlns:a16="http://schemas.microsoft.com/office/drawing/2014/main" id="{9D4A95A6-BC4F-339B-26AE-79B7391246BF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480570" y="3893604"/>
                  <a:ext cx="340468" cy="340468"/>
                </a:xfrm>
                <a:prstGeom prst="ellipse">
                  <a:avLst/>
                </a:prstGeom>
                <a:blipFill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" name="Oval 4">
                  <a:extLst>
                    <a:ext uri="{FF2B5EF4-FFF2-40B4-BE49-F238E27FC236}">
                      <a16:creationId xmlns:a16="http://schemas.microsoft.com/office/drawing/2014/main" id="{A0354AC2-227C-1B8A-E1E6-D99D2F8C9F4E}"/>
                    </a:ext>
                  </a:extLst>
                </p:cNvPr>
                <p:cNvSpPr/>
                <p:nvPr/>
              </p:nvSpPr>
              <p:spPr>
                <a:xfrm>
                  <a:off x="7480570" y="4428180"/>
                  <a:ext cx="340468" cy="340468"/>
                </a:xfrm>
                <a:prstGeom prst="ellipse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5" name="Oval 4">
                  <a:extLst>
                    <a:ext uri="{FF2B5EF4-FFF2-40B4-BE49-F238E27FC236}">
                      <a16:creationId xmlns:a16="http://schemas.microsoft.com/office/drawing/2014/main" id="{A0354AC2-227C-1B8A-E1E6-D99D2F8C9F4E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480570" y="4428180"/>
                  <a:ext cx="340468" cy="340468"/>
                </a:xfrm>
                <a:prstGeom prst="ellipse">
                  <a:avLst/>
                </a:prstGeom>
                <a:blipFill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" name="Oval 5">
                  <a:extLst>
                    <a:ext uri="{FF2B5EF4-FFF2-40B4-BE49-F238E27FC236}">
                      <a16:creationId xmlns:a16="http://schemas.microsoft.com/office/drawing/2014/main" id="{E258FB3C-81A1-1B1D-802F-FED0ADD150FA}"/>
                    </a:ext>
                  </a:extLst>
                </p:cNvPr>
                <p:cNvSpPr/>
                <p:nvPr/>
              </p:nvSpPr>
              <p:spPr>
                <a:xfrm>
                  <a:off x="7480570" y="4962851"/>
                  <a:ext cx="340468" cy="340468"/>
                </a:xfrm>
                <a:prstGeom prst="ellipse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3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6" name="Oval 5">
                  <a:extLst>
                    <a:ext uri="{FF2B5EF4-FFF2-40B4-BE49-F238E27FC236}">
                      <a16:creationId xmlns:a16="http://schemas.microsoft.com/office/drawing/2014/main" id="{E258FB3C-81A1-1B1D-802F-FED0ADD150FA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480570" y="4962851"/>
                  <a:ext cx="340468" cy="340468"/>
                </a:xfrm>
                <a:prstGeom prst="ellipse">
                  <a:avLst/>
                </a:prstGeom>
                <a:blipFill>
                  <a:blip r:embed="rId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" name="Oval 6">
                  <a:extLst>
                    <a:ext uri="{FF2B5EF4-FFF2-40B4-BE49-F238E27FC236}">
                      <a16:creationId xmlns:a16="http://schemas.microsoft.com/office/drawing/2014/main" id="{E62B1E10-E702-CA67-B988-0BD9380A9ABB}"/>
                    </a:ext>
                  </a:extLst>
                </p:cNvPr>
                <p:cNvSpPr/>
                <p:nvPr/>
              </p:nvSpPr>
              <p:spPr>
                <a:xfrm>
                  <a:off x="7480570" y="5497522"/>
                  <a:ext cx="340468" cy="340468"/>
                </a:xfrm>
                <a:prstGeom prst="ellipse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4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7" name="Oval 6">
                  <a:extLst>
                    <a:ext uri="{FF2B5EF4-FFF2-40B4-BE49-F238E27FC236}">
                      <a16:creationId xmlns:a16="http://schemas.microsoft.com/office/drawing/2014/main" id="{E62B1E10-E702-CA67-B988-0BD9380A9ABB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480570" y="5497522"/>
                  <a:ext cx="340468" cy="340468"/>
                </a:xfrm>
                <a:prstGeom prst="ellipse">
                  <a:avLst/>
                </a:prstGeom>
                <a:blipFill>
                  <a:blip r:embed="rId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" name="Oval 7">
                  <a:extLst>
                    <a:ext uri="{FF2B5EF4-FFF2-40B4-BE49-F238E27FC236}">
                      <a16:creationId xmlns:a16="http://schemas.microsoft.com/office/drawing/2014/main" id="{102E0439-5912-B4E4-B9F1-884F5E963943}"/>
                    </a:ext>
                  </a:extLst>
                </p:cNvPr>
                <p:cNvSpPr/>
                <p:nvPr/>
              </p:nvSpPr>
              <p:spPr>
                <a:xfrm>
                  <a:off x="7480570" y="6032193"/>
                  <a:ext cx="340468" cy="340468"/>
                </a:xfrm>
                <a:prstGeom prst="ellipse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5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8" name="Oval 7">
                  <a:extLst>
                    <a:ext uri="{FF2B5EF4-FFF2-40B4-BE49-F238E27FC236}">
                      <a16:creationId xmlns:a16="http://schemas.microsoft.com/office/drawing/2014/main" id="{102E0439-5912-B4E4-B9F1-884F5E963943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480570" y="6032193"/>
                  <a:ext cx="340468" cy="340468"/>
                </a:xfrm>
                <a:prstGeom prst="ellipse">
                  <a:avLst/>
                </a:prstGeom>
                <a:blipFill>
                  <a:blip r:embed="rId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9" name="Oval 8">
              <a:extLst>
                <a:ext uri="{FF2B5EF4-FFF2-40B4-BE49-F238E27FC236}">
                  <a16:creationId xmlns:a16="http://schemas.microsoft.com/office/drawing/2014/main" id="{65D15CCB-AF44-78FB-D4E0-F7E9E7A1D30A}"/>
                </a:ext>
              </a:extLst>
            </p:cNvPr>
            <p:cNvSpPr/>
            <p:nvPr/>
          </p:nvSpPr>
          <p:spPr>
            <a:xfrm>
              <a:off x="9076717" y="4428180"/>
              <a:ext cx="340468" cy="340468"/>
            </a:xfrm>
            <a:prstGeom prst="ellipse">
              <a:avLst/>
            </a:prstGeom>
            <a:solidFill>
              <a:schemeClr val="accent1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92A68F30-6E36-BE54-BEC2-15A4370EDB24}"/>
                </a:ext>
              </a:extLst>
            </p:cNvPr>
            <p:cNvSpPr/>
            <p:nvPr/>
          </p:nvSpPr>
          <p:spPr>
            <a:xfrm>
              <a:off x="9076717" y="4941569"/>
              <a:ext cx="340468" cy="340468"/>
            </a:xfrm>
            <a:prstGeom prst="ellipse">
              <a:avLst/>
            </a:prstGeom>
            <a:solidFill>
              <a:schemeClr val="accent1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DA3BDB5F-9730-2A6A-1B52-4C7A8260DB1D}"/>
                </a:ext>
              </a:extLst>
            </p:cNvPr>
            <p:cNvSpPr/>
            <p:nvPr/>
          </p:nvSpPr>
          <p:spPr>
            <a:xfrm>
              <a:off x="9076718" y="5476991"/>
              <a:ext cx="340468" cy="340468"/>
            </a:xfrm>
            <a:prstGeom prst="ellipse">
              <a:avLst/>
            </a:prstGeom>
            <a:solidFill>
              <a:schemeClr val="accent1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01BAB8F7-34BD-67DD-6E5C-52DEDB97D2B6}"/>
                </a:ext>
              </a:extLst>
            </p:cNvPr>
            <p:cNvCxnSpPr>
              <a:cxnSpLocks/>
              <a:stCxn id="4" idx="6"/>
              <a:endCxn id="9" idx="2"/>
            </p:cNvCxnSpPr>
            <p:nvPr/>
          </p:nvCxnSpPr>
          <p:spPr>
            <a:xfrm>
              <a:off x="7821038" y="4063838"/>
              <a:ext cx="1255679" cy="534576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7DF90E01-96CB-994A-678D-AA6C9D8E2216}"/>
                </a:ext>
              </a:extLst>
            </p:cNvPr>
            <p:cNvCxnSpPr>
              <a:cxnSpLocks/>
              <a:stCxn id="5" idx="6"/>
              <a:endCxn id="9" idx="2"/>
            </p:cNvCxnSpPr>
            <p:nvPr/>
          </p:nvCxnSpPr>
          <p:spPr>
            <a:xfrm>
              <a:off x="7821038" y="4598414"/>
              <a:ext cx="1255679" cy="0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A2FB00E5-7385-2BD1-9C46-19F0DAF401B7}"/>
                </a:ext>
              </a:extLst>
            </p:cNvPr>
            <p:cNvCxnSpPr>
              <a:cxnSpLocks/>
              <a:stCxn id="6" idx="6"/>
              <a:endCxn id="9" idx="2"/>
            </p:cNvCxnSpPr>
            <p:nvPr/>
          </p:nvCxnSpPr>
          <p:spPr>
            <a:xfrm flipV="1">
              <a:off x="7821038" y="4598414"/>
              <a:ext cx="1255679" cy="534671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421AB706-88F7-EF22-013B-A4A1CF419E42}"/>
                </a:ext>
              </a:extLst>
            </p:cNvPr>
            <p:cNvCxnSpPr>
              <a:cxnSpLocks/>
              <a:stCxn id="7" idx="6"/>
              <a:endCxn id="9" idx="2"/>
            </p:cNvCxnSpPr>
            <p:nvPr/>
          </p:nvCxnSpPr>
          <p:spPr>
            <a:xfrm flipV="1">
              <a:off x="7821038" y="4598414"/>
              <a:ext cx="1255679" cy="1069342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6EA45C64-AAAF-8708-849E-0F896A05A48A}"/>
                </a:ext>
              </a:extLst>
            </p:cNvPr>
            <p:cNvCxnSpPr>
              <a:cxnSpLocks/>
              <a:stCxn id="8" idx="6"/>
              <a:endCxn id="9" idx="2"/>
            </p:cNvCxnSpPr>
            <p:nvPr/>
          </p:nvCxnSpPr>
          <p:spPr>
            <a:xfrm flipV="1">
              <a:off x="7821038" y="4598414"/>
              <a:ext cx="1255679" cy="1604013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6185C283-A6B5-9423-C498-0642DAF5B67A}"/>
                </a:ext>
              </a:extLst>
            </p:cNvPr>
            <p:cNvCxnSpPr>
              <a:cxnSpLocks/>
              <a:stCxn id="4" idx="6"/>
              <a:endCxn id="10" idx="2"/>
            </p:cNvCxnSpPr>
            <p:nvPr/>
          </p:nvCxnSpPr>
          <p:spPr>
            <a:xfrm>
              <a:off x="7821038" y="4063838"/>
              <a:ext cx="1255679" cy="1047965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EEFA37C9-C366-B9CC-E6F6-CC62EFE1A8FA}"/>
                </a:ext>
              </a:extLst>
            </p:cNvPr>
            <p:cNvCxnSpPr>
              <a:cxnSpLocks/>
              <a:stCxn id="4" idx="6"/>
              <a:endCxn id="11" idx="2"/>
            </p:cNvCxnSpPr>
            <p:nvPr/>
          </p:nvCxnSpPr>
          <p:spPr>
            <a:xfrm>
              <a:off x="7821038" y="4063838"/>
              <a:ext cx="1255679" cy="1583387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3" name="Straight Connector 22">
              <a:extLst>
                <a:ext uri="{FF2B5EF4-FFF2-40B4-BE49-F238E27FC236}">
                  <a16:creationId xmlns:a16="http://schemas.microsoft.com/office/drawing/2014/main" id="{4835F3BF-1844-F198-AD87-450A88CDE562}"/>
                </a:ext>
              </a:extLst>
            </p:cNvPr>
            <p:cNvCxnSpPr>
              <a:cxnSpLocks/>
              <a:stCxn id="5" idx="6"/>
              <a:endCxn id="10" idx="2"/>
            </p:cNvCxnSpPr>
            <p:nvPr/>
          </p:nvCxnSpPr>
          <p:spPr>
            <a:xfrm>
              <a:off x="7821038" y="4598414"/>
              <a:ext cx="1255679" cy="513389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4BEE038C-1773-2E80-8524-316F5DC9925C}"/>
                </a:ext>
              </a:extLst>
            </p:cNvPr>
            <p:cNvCxnSpPr>
              <a:cxnSpLocks/>
              <a:stCxn id="5" idx="6"/>
              <a:endCxn id="11" idx="2"/>
            </p:cNvCxnSpPr>
            <p:nvPr/>
          </p:nvCxnSpPr>
          <p:spPr>
            <a:xfrm>
              <a:off x="7821038" y="4598414"/>
              <a:ext cx="1255679" cy="1048811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5" name="Straight Connector 24">
              <a:extLst>
                <a:ext uri="{FF2B5EF4-FFF2-40B4-BE49-F238E27FC236}">
                  <a16:creationId xmlns:a16="http://schemas.microsoft.com/office/drawing/2014/main" id="{2D682183-5CFC-104E-30AE-5E1706606491}"/>
                </a:ext>
              </a:extLst>
            </p:cNvPr>
            <p:cNvCxnSpPr>
              <a:cxnSpLocks/>
              <a:stCxn id="6" idx="6"/>
              <a:endCxn id="10" idx="2"/>
            </p:cNvCxnSpPr>
            <p:nvPr/>
          </p:nvCxnSpPr>
          <p:spPr>
            <a:xfrm flipV="1">
              <a:off x="7821038" y="5111803"/>
              <a:ext cx="1255679" cy="21282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6" name="Straight Connector 25">
              <a:extLst>
                <a:ext uri="{FF2B5EF4-FFF2-40B4-BE49-F238E27FC236}">
                  <a16:creationId xmlns:a16="http://schemas.microsoft.com/office/drawing/2014/main" id="{DDDCF588-4659-AA1A-8FF6-1B83699A4CDC}"/>
                </a:ext>
              </a:extLst>
            </p:cNvPr>
            <p:cNvCxnSpPr>
              <a:cxnSpLocks/>
              <a:stCxn id="6" idx="6"/>
              <a:endCxn id="11" idx="2"/>
            </p:cNvCxnSpPr>
            <p:nvPr/>
          </p:nvCxnSpPr>
          <p:spPr>
            <a:xfrm>
              <a:off x="7821038" y="5133085"/>
              <a:ext cx="1255679" cy="514140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7" name="Straight Connector 26">
              <a:extLst>
                <a:ext uri="{FF2B5EF4-FFF2-40B4-BE49-F238E27FC236}">
                  <a16:creationId xmlns:a16="http://schemas.microsoft.com/office/drawing/2014/main" id="{6B459CC3-BA68-0594-7333-A513FBCA061D}"/>
                </a:ext>
              </a:extLst>
            </p:cNvPr>
            <p:cNvCxnSpPr>
              <a:cxnSpLocks/>
              <a:stCxn id="7" idx="6"/>
              <a:endCxn id="11" idx="2"/>
            </p:cNvCxnSpPr>
            <p:nvPr/>
          </p:nvCxnSpPr>
          <p:spPr>
            <a:xfrm flipV="1">
              <a:off x="7821038" y="5647225"/>
              <a:ext cx="1255679" cy="20531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8" name="Straight Connector 27">
              <a:extLst>
                <a:ext uri="{FF2B5EF4-FFF2-40B4-BE49-F238E27FC236}">
                  <a16:creationId xmlns:a16="http://schemas.microsoft.com/office/drawing/2014/main" id="{56F11830-FF92-2DCF-E237-4596F8A56651}"/>
                </a:ext>
              </a:extLst>
            </p:cNvPr>
            <p:cNvCxnSpPr>
              <a:cxnSpLocks/>
              <a:stCxn id="8" idx="6"/>
              <a:endCxn id="10" idx="2"/>
            </p:cNvCxnSpPr>
            <p:nvPr/>
          </p:nvCxnSpPr>
          <p:spPr>
            <a:xfrm flipV="1">
              <a:off x="7821038" y="5111803"/>
              <a:ext cx="1255679" cy="1090624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9" name="Straight Connector 28">
              <a:extLst>
                <a:ext uri="{FF2B5EF4-FFF2-40B4-BE49-F238E27FC236}">
                  <a16:creationId xmlns:a16="http://schemas.microsoft.com/office/drawing/2014/main" id="{28BEBE63-A40C-B0B7-FB20-616C40C8372F}"/>
                </a:ext>
              </a:extLst>
            </p:cNvPr>
            <p:cNvCxnSpPr>
              <a:cxnSpLocks/>
              <a:stCxn id="8" idx="6"/>
              <a:endCxn id="11" idx="2"/>
            </p:cNvCxnSpPr>
            <p:nvPr/>
          </p:nvCxnSpPr>
          <p:spPr>
            <a:xfrm flipV="1">
              <a:off x="7821038" y="5647225"/>
              <a:ext cx="1255679" cy="555202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1" name="Straight Connector 30">
              <a:extLst>
                <a:ext uri="{FF2B5EF4-FFF2-40B4-BE49-F238E27FC236}">
                  <a16:creationId xmlns:a16="http://schemas.microsoft.com/office/drawing/2014/main" id="{3BECF880-321C-8691-5BCC-4ACC655A6D41}"/>
                </a:ext>
              </a:extLst>
            </p:cNvPr>
            <p:cNvCxnSpPr>
              <a:cxnSpLocks/>
              <a:stCxn id="7" idx="6"/>
              <a:endCxn id="10" idx="2"/>
            </p:cNvCxnSpPr>
            <p:nvPr/>
          </p:nvCxnSpPr>
          <p:spPr>
            <a:xfrm flipV="1">
              <a:off x="7821038" y="5111803"/>
              <a:ext cx="1255679" cy="555953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7" name="Oval 46">
                  <a:extLst>
                    <a:ext uri="{FF2B5EF4-FFF2-40B4-BE49-F238E27FC236}">
                      <a16:creationId xmlns:a16="http://schemas.microsoft.com/office/drawing/2014/main" id="{A26EF295-A23D-AF01-EDFF-94AAB329EE5F}"/>
                    </a:ext>
                  </a:extLst>
                </p:cNvPr>
                <p:cNvSpPr/>
                <p:nvPr/>
              </p:nvSpPr>
              <p:spPr>
                <a:xfrm>
                  <a:off x="10602954" y="4941569"/>
                  <a:ext cx="340468" cy="340468"/>
                </a:xfrm>
                <a:prstGeom prst="ellipse">
                  <a:avLst/>
                </a:prstGeom>
              </p:spPr>
              <p:style>
                <a:lnRef idx="1">
                  <a:schemeClr val="accent6"/>
                </a:lnRef>
                <a:fillRef idx="2">
                  <a:schemeClr val="accent6"/>
                </a:fillRef>
                <a:effectRef idx="1">
                  <a:schemeClr val="accent6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𝜓</m:t>
                        </m:r>
                      </m:oMath>
                    </m:oMathPara>
                  </a14:m>
                  <a:endParaRPr lang="en-US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47" name="Oval 46">
                  <a:extLst>
                    <a:ext uri="{FF2B5EF4-FFF2-40B4-BE49-F238E27FC236}">
                      <a16:creationId xmlns:a16="http://schemas.microsoft.com/office/drawing/2014/main" id="{A26EF295-A23D-AF01-EDFF-94AAB329EE5F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602954" y="4941569"/>
                  <a:ext cx="340468" cy="340468"/>
                </a:xfrm>
                <a:prstGeom prst="ellipse">
                  <a:avLst/>
                </a:prstGeom>
                <a:blipFill>
                  <a:blip r:embed="rId9"/>
                  <a:stretch>
                    <a:fillRect l="-4545" b="-7576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48" name="Straight Connector 47">
              <a:extLst>
                <a:ext uri="{FF2B5EF4-FFF2-40B4-BE49-F238E27FC236}">
                  <a16:creationId xmlns:a16="http://schemas.microsoft.com/office/drawing/2014/main" id="{F5BF0E97-31DC-8F45-A589-EAEC20FEAACB}"/>
                </a:ext>
              </a:extLst>
            </p:cNvPr>
            <p:cNvCxnSpPr>
              <a:cxnSpLocks/>
              <a:stCxn id="9" idx="6"/>
              <a:endCxn id="47" idx="2"/>
            </p:cNvCxnSpPr>
            <p:nvPr/>
          </p:nvCxnSpPr>
          <p:spPr>
            <a:xfrm>
              <a:off x="9417185" y="4598414"/>
              <a:ext cx="1185769" cy="513389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51" name="Straight Connector 50">
              <a:extLst>
                <a:ext uri="{FF2B5EF4-FFF2-40B4-BE49-F238E27FC236}">
                  <a16:creationId xmlns:a16="http://schemas.microsoft.com/office/drawing/2014/main" id="{E18C4F7B-C06C-1D0F-CDBB-8898FDC9D901}"/>
                </a:ext>
              </a:extLst>
            </p:cNvPr>
            <p:cNvCxnSpPr>
              <a:cxnSpLocks/>
              <a:stCxn id="10" idx="6"/>
              <a:endCxn id="47" idx="2"/>
            </p:cNvCxnSpPr>
            <p:nvPr/>
          </p:nvCxnSpPr>
          <p:spPr>
            <a:xfrm>
              <a:off x="9417185" y="5111803"/>
              <a:ext cx="1185769" cy="0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54" name="Straight Connector 53">
              <a:extLst>
                <a:ext uri="{FF2B5EF4-FFF2-40B4-BE49-F238E27FC236}">
                  <a16:creationId xmlns:a16="http://schemas.microsoft.com/office/drawing/2014/main" id="{5C31D22A-7004-870D-8933-B3008553ED5F}"/>
                </a:ext>
              </a:extLst>
            </p:cNvPr>
            <p:cNvCxnSpPr>
              <a:cxnSpLocks/>
              <a:endCxn id="47" idx="2"/>
            </p:cNvCxnSpPr>
            <p:nvPr/>
          </p:nvCxnSpPr>
          <p:spPr>
            <a:xfrm flipV="1">
              <a:off x="9417185" y="5111803"/>
              <a:ext cx="1185769" cy="583668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34" name="TextBox 33">
            <a:extLst>
              <a:ext uri="{FF2B5EF4-FFF2-40B4-BE49-F238E27FC236}">
                <a16:creationId xmlns:a16="http://schemas.microsoft.com/office/drawing/2014/main" id="{2440BDC6-A4E2-C18A-C190-77D7AD23A215}"/>
              </a:ext>
            </a:extLst>
          </p:cNvPr>
          <p:cNvSpPr txBox="1"/>
          <p:nvPr/>
        </p:nvSpPr>
        <p:spPr>
          <a:xfrm>
            <a:off x="6899864" y="6396524"/>
            <a:ext cx="5292136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200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Deng, Dong-Ling, </a:t>
            </a:r>
            <a:r>
              <a:rPr lang="en-US" sz="1200" b="0" i="0" dirty="0" err="1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Xiaopeng</a:t>
            </a:r>
            <a:r>
              <a:rPr lang="en-US" sz="1200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 Li, and S. Das </a:t>
            </a:r>
            <a:r>
              <a:rPr lang="en-US" sz="1200" b="0" i="0" dirty="0" err="1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Sarma</a:t>
            </a:r>
            <a:r>
              <a:rPr lang="en-US" sz="1200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. "Quantum entanglement in neural network states." </a:t>
            </a:r>
            <a:r>
              <a:rPr lang="en-US" sz="1200" b="0" i="1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Physical Review X</a:t>
            </a:r>
            <a:r>
              <a:rPr lang="en-US" sz="1200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 7.2 (2017): 021021.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4749942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文本框 29"/>
          <p:cNvSpPr txBox="1"/>
          <p:nvPr/>
        </p:nvSpPr>
        <p:spPr>
          <a:xfrm>
            <a:off x="328803" y="426402"/>
            <a:ext cx="801133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4000" dirty="0">
                <a:solidFill>
                  <a:srgbClr val="2B579A"/>
                </a:solidFill>
                <a:ea typeface="Microsoft YaHei" panose="020B0503020204020204" pitchFamily="34" charset="-122"/>
              </a:rPr>
              <a:t>Neural network quantum state</a:t>
            </a:r>
            <a:endParaRPr lang="zh-CN" altLang="en-US" sz="4000" dirty="0">
              <a:solidFill>
                <a:srgbClr val="2B579A"/>
              </a:solidFill>
              <a:ea typeface="Microsoft YaHei" panose="020B0503020204020204" pitchFamily="34" charset="-122"/>
            </a:endParaRPr>
          </a:p>
        </p:txBody>
      </p:sp>
      <p:cxnSp>
        <p:nvCxnSpPr>
          <p:cNvPr id="32" name="直接连接符 31"/>
          <p:cNvCxnSpPr>
            <a:cxnSpLocks/>
          </p:cNvCxnSpPr>
          <p:nvPr/>
        </p:nvCxnSpPr>
        <p:spPr>
          <a:xfrm>
            <a:off x="328803" y="1175657"/>
            <a:ext cx="8011333" cy="0"/>
          </a:xfrm>
          <a:prstGeom prst="line">
            <a:avLst/>
          </a:prstGeom>
          <a:ln w="57150">
            <a:gradFill flip="none" rotWithShape="1">
              <a:gsLst>
                <a:gs pos="0">
                  <a:schemeClr val="accent1">
                    <a:lumMod val="5000"/>
                    <a:lumOff val="95000"/>
                    <a:alpha val="80000"/>
                  </a:schemeClr>
                </a:gs>
                <a:gs pos="51000">
                  <a:srgbClr val="2B579A"/>
                </a:gs>
                <a:gs pos="100000">
                  <a:schemeClr val="bg1">
                    <a:alpha val="80000"/>
                  </a:schemeClr>
                </a:gs>
              </a:gsLst>
              <a:path path="circle">
                <a:fillToRect r="100000" b="100000"/>
              </a:path>
              <a:tileRect l="-100000" t="-10000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椭圆 40"/>
          <p:cNvSpPr/>
          <p:nvPr/>
        </p:nvSpPr>
        <p:spPr>
          <a:xfrm>
            <a:off x="11559625" y="145184"/>
            <a:ext cx="221064" cy="221064"/>
          </a:xfrm>
          <a:prstGeom prst="ellipse">
            <a:avLst/>
          </a:prstGeom>
          <a:solidFill>
            <a:srgbClr val="2B579A">
              <a:alpha val="72000"/>
            </a:srgbClr>
          </a:solidFill>
          <a:ln>
            <a:noFill/>
          </a:ln>
          <a:effectLst>
            <a:outerShdw blurRad="76200" dist="38100" dir="2700000" algn="tl" rotWithShape="0">
              <a:srgbClr val="2B579A">
                <a:alpha val="6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2" name="椭圆 41"/>
          <p:cNvSpPr/>
          <p:nvPr/>
        </p:nvSpPr>
        <p:spPr>
          <a:xfrm>
            <a:off x="10966230" y="1358203"/>
            <a:ext cx="309823" cy="309823"/>
          </a:xfrm>
          <a:prstGeom prst="ellipse">
            <a:avLst/>
          </a:prstGeom>
          <a:solidFill>
            <a:srgbClr val="2B579A"/>
          </a:solidFill>
          <a:ln>
            <a:noFill/>
          </a:ln>
          <a:effectLst>
            <a:outerShdw blurRad="76200" dist="38100" dir="2700000" algn="tl" rotWithShape="0">
              <a:srgbClr val="2B579A">
                <a:alpha val="6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3" name="椭圆 42"/>
          <p:cNvSpPr/>
          <p:nvPr/>
        </p:nvSpPr>
        <p:spPr>
          <a:xfrm>
            <a:off x="11741499" y="848430"/>
            <a:ext cx="221064" cy="221064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4" name="椭圆 43"/>
          <p:cNvSpPr/>
          <p:nvPr/>
        </p:nvSpPr>
        <p:spPr>
          <a:xfrm>
            <a:off x="10539969" y="706657"/>
            <a:ext cx="147376" cy="147376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33912FE-2084-47E0-907B-6DDECAB3532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32324"/>
            <a:ext cx="10515600" cy="4351338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US" dirty="0"/>
              <a:t>Restricted Boltzmann machine</a:t>
            </a:r>
          </a:p>
        </p:txBody>
      </p:sp>
      <p:sp>
        <p:nvSpPr>
          <p:cNvPr id="19" name="椭圆 36">
            <a:extLst>
              <a:ext uri="{FF2B5EF4-FFF2-40B4-BE49-F238E27FC236}">
                <a16:creationId xmlns:a16="http://schemas.microsoft.com/office/drawing/2014/main" id="{E9D152E9-65DB-4276-90DB-7FE833904EBB}"/>
              </a:ext>
            </a:extLst>
          </p:cNvPr>
          <p:cNvSpPr/>
          <p:nvPr/>
        </p:nvSpPr>
        <p:spPr>
          <a:xfrm>
            <a:off x="1497427" y="5424061"/>
            <a:ext cx="221064" cy="221064"/>
          </a:xfrm>
          <a:prstGeom prst="ellipse">
            <a:avLst/>
          </a:prstGeom>
          <a:solidFill>
            <a:srgbClr val="2B579A">
              <a:alpha val="72000"/>
            </a:srgbClr>
          </a:solidFill>
          <a:ln>
            <a:noFill/>
          </a:ln>
          <a:effectLst>
            <a:outerShdw blurRad="76200" dist="38100" dir="2700000" algn="tl" rotWithShape="0">
              <a:srgbClr val="2B579A">
                <a:alpha val="6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0" name="椭圆 37">
            <a:extLst>
              <a:ext uri="{FF2B5EF4-FFF2-40B4-BE49-F238E27FC236}">
                <a16:creationId xmlns:a16="http://schemas.microsoft.com/office/drawing/2014/main" id="{E3D200CA-57FF-489F-90E4-51BB5F74677A}"/>
              </a:ext>
            </a:extLst>
          </p:cNvPr>
          <p:cNvSpPr/>
          <p:nvPr/>
        </p:nvSpPr>
        <p:spPr>
          <a:xfrm>
            <a:off x="173892" y="6462369"/>
            <a:ext cx="309823" cy="309823"/>
          </a:xfrm>
          <a:prstGeom prst="ellipse">
            <a:avLst/>
          </a:prstGeom>
          <a:solidFill>
            <a:srgbClr val="2B579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1" name="椭圆 38">
            <a:extLst>
              <a:ext uri="{FF2B5EF4-FFF2-40B4-BE49-F238E27FC236}">
                <a16:creationId xmlns:a16="http://schemas.microsoft.com/office/drawing/2014/main" id="{70332924-5AFF-4973-BF0C-21B4049052F8}"/>
              </a:ext>
            </a:extLst>
          </p:cNvPr>
          <p:cNvSpPr/>
          <p:nvPr/>
        </p:nvSpPr>
        <p:spPr>
          <a:xfrm>
            <a:off x="70334" y="5388230"/>
            <a:ext cx="221064" cy="221064"/>
          </a:xfrm>
          <a:prstGeom prst="ellipse">
            <a:avLst/>
          </a:prstGeom>
          <a:ln>
            <a:noFill/>
          </a:ln>
          <a:effectLst>
            <a:outerShdw blurRad="76200" dist="38100" dir="2700000" algn="tl" rotWithShape="0">
              <a:srgbClr val="2B579A">
                <a:alpha val="6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2" name="椭圆 39">
            <a:extLst>
              <a:ext uri="{FF2B5EF4-FFF2-40B4-BE49-F238E27FC236}">
                <a16:creationId xmlns:a16="http://schemas.microsoft.com/office/drawing/2014/main" id="{D3F2E244-AA46-4D4B-99AF-65EAC1DDBBCB}"/>
              </a:ext>
            </a:extLst>
          </p:cNvPr>
          <p:cNvSpPr/>
          <p:nvPr/>
        </p:nvSpPr>
        <p:spPr>
          <a:xfrm>
            <a:off x="829845" y="5044364"/>
            <a:ext cx="147376" cy="147376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08A367B0-EF9C-0FB7-8ED3-D54E6ACE2F86}"/>
                  </a:ext>
                </a:extLst>
              </p:cNvPr>
              <p:cNvSpPr txBox="1"/>
              <p:nvPr/>
            </p:nvSpPr>
            <p:spPr>
              <a:xfrm>
                <a:off x="1718491" y="2307539"/>
                <a:ext cx="6016840" cy="60837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𝑝</m:t>
                    </m:r>
                    <m:d>
                      <m:d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b="1" i="0" smtClean="0">
                            <a:latin typeface="Cambria Math" panose="02040503050406030204" pitchFamily="18" charset="0"/>
                          </a:rPr>
                          <m:t>𝐯</m:t>
                        </m:r>
                        <m:r>
                          <a:rPr lang="en-US" sz="2800" b="1" i="0" smtClean="0">
                            <a:latin typeface="Cambria Math" panose="02040503050406030204" pitchFamily="18" charset="0"/>
                          </a:rPr>
                          <m:t>, </m:t>
                        </m:r>
                        <m:r>
                          <a:rPr lang="en-US" sz="2800" b="1" i="0" smtClean="0">
                            <a:latin typeface="Cambria Math" panose="02040503050406030204" pitchFamily="18" charset="0"/>
                          </a:rPr>
                          <m:t>𝐡</m:t>
                        </m:r>
                      </m:e>
                    </m:d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𝑍</m:t>
                        </m:r>
                      </m:den>
                    </m:f>
                    <m:r>
                      <m:rPr>
                        <m:sty m:val="p"/>
                      </m:rPr>
                      <a:rPr lang="en-US" sz="2800">
                        <a:latin typeface="Cambria Math" panose="02040503050406030204" pitchFamily="18" charset="0"/>
                      </a:rPr>
                      <m:t>exp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[</m:t>
                    </m:r>
                    <m:r>
                      <a:rPr lang="en-US" sz="2800" b="1">
                        <a:latin typeface="Cambria Math" panose="02040503050406030204" pitchFamily="18" charset="0"/>
                      </a:rPr>
                      <m:t>𝐚</m:t>
                    </m:r>
                    <m:r>
                      <a:rPr lang="en-US" sz="2800" b="1" i="1">
                        <a:latin typeface="Cambria Math" panose="02040503050406030204" pitchFamily="18" charset="0"/>
                      </a:rPr>
                      <m:t>⋅</m:t>
                    </m:r>
                    <m:r>
                      <a:rPr lang="en-US" sz="2800" b="1">
                        <a:latin typeface="Cambria Math" panose="02040503050406030204" pitchFamily="18" charset="0"/>
                      </a:rPr>
                      <m:t>𝐯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2800" b="1">
                        <a:latin typeface="Cambria Math" panose="02040503050406030204" pitchFamily="18" charset="0"/>
                      </a:rPr>
                      <m:t>𝐛</m:t>
                    </m:r>
                    <m:r>
                      <a:rPr lang="en-US" sz="2800" b="1" i="1">
                        <a:latin typeface="Cambria Math" panose="02040503050406030204" pitchFamily="18" charset="0"/>
                      </a:rPr>
                      <m:t>⋅</m:t>
                    </m:r>
                    <m:r>
                      <a:rPr lang="en-US" sz="2800" b="1">
                        <a:latin typeface="Cambria Math" panose="02040503050406030204" pitchFamily="18" charset="0"/>
                      </a:rPr>
                      <m:t>𝐡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2800" b="1">
                        <a:latin typeface="Cambria Math" panose="02040503050406030204" pitchFamily="18" charset="0"/>
                      </a:rPr>
                      <m:t>𝐯</m:t>
                    </m:r>
                    <m:r>
                      <a:rPr lang="en-US" sz="2800" b="1" i="1">
                        <a:latin typeface="Cambria Math" panose="02040503050406030204" pitchFamily="18" charset="0"/>
                      </a:rPr>
                      <m:t>⋅</m:t>
                    </m:r>
                    <m:r>
                      <a:rPr lang="en-US" sz="2800" b="1">
                        <a:latin typeface="Cambria Math" panose="02040503050406030204" pitchFamily="18" charset="0"/>
                      </a:rPr>
                      <m:t>𝐖</m:t>
                    </m:r>
                    <m:r>
                      <a:rPr lang="en-US" sz="2800" b="1" i="1">
                        <a:latin typeface="Cambria Math" panose="02040503050406030204" pitchFamily="18" charset="0"/>
                      </a:rPr>
                      <m:t>⋅</m:t>
                    </m:r>
                    <m:r>
                      <a:rPr lang="en-US" sz="2800" b="1">
                        <a:latin typeface="Cambria Math" panose="02040503050406030204" pitchFamily="18" charset="0"/>
                      </a:rPr>
                      <m:t>𝐡</m:t>
                    </m:r>
                  </m:oMath>
                </a14:m>
                <a:r>
                  <a:rPr lang="en-US" sz="2800" dirty="0"/>
                  <a:t>]</a:t>
                </a:r>
              </a:p>
            </p:txBody>
          </p:sp>
        </mc:Choice>
        <mc:Fallback xmlns=""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08A367B0-EF9C-0FB7-8ED3-D54E6ACE2F8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18491" y="2307539"/>
                <a:ext cx="6016840" cy="608372"/>
              </a:xfrm>
              <a:prstGeom prst="rect">
                <a:avLst/>
              </a:prstGeom>
              <a:blipFill>
                <a:blip r:embed="rId3"/>
                <a:stretch>
                  <a:fillRect t="-2020" r="-2634" b="-2222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3E135A78-392A-4274-C699-30C4FB326914}"/>
                  </a:ext>
                </a:extLst>
              </p:cNvPr>
              <p:cNvSpPr txBox="1"/>
              <p:nvPr/>
            </p:nvSpPr>
            <p:spPr>
              <a:xfrm>
                <a:off x="1653839" y="3155292"/>
                <a:ext cx="3113416" cy="104554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𝑝</m:t>
                      </m:r>
                      <m:d>
                        <m:d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800" b="1" i="0" smtClean="0">
                              <a:latin typeface="Cambria Math" panose="02040503050406030204" pitchFamily="18" charset="0"/>
                            </a:rPr>
                            <m:t>𝐯</m:t>
                          </m:r>
                        </m:e>
                      </m:d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𝑍</m:t>
                          </m:r>
                        </m:den>
                      </m:f>
                      <m:nary>
                        <m:naryPr>
                          <m:chr m:val="∑"/>
                          <m:supHide m:val="on"/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h</m:t>
                          </m:r>
                        </m:sub>
                        <m:sup/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sz="2800" b="1" i="0" smtClean="0">
                              <a:latin typeface="Cambria Math" panose="02040503050406030204" pitchFamily="18" charset="0"/>
                            </a:rPr>
                            <m:t>𝐯</m:t>
                          </m:r>
                          <m:r>
                            <a:rPr lang="en-US" sz="2800" b="1" i="0" smtClean="0">
                              <a:latin typeface="Cambria Math" panose="02040503050406030204" pitchFamily="18" charset="0"/>
                            </a:rPr>
                            <m:t>, </m:t>
                          </m:r>
                          <m:r>
                            <a:rPr lang="en-US" sz="2800" b="1" i="0" smtClean="0">
                              <a:latin typeface="Cambria Math" panose="02040503050406030204" pitchFamily="18" charset="0"/>
                            </a:rPr>
                            <m:t>𝐡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</m:nary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3E135A78-392A-4274-C699-30C4FB32691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53839" y="3155292"/>
                <a:ext cx="3113416" cy="1045543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id="{69B690F7-6286-C018-5D6F-AA6EC3E1D805}"/>
                  </a:ext>
                </a:extLst>
              </p:cNvPr>
              <p:cNvSpPr txBox="1"/>
              <p:nvPr/>
            </p:nvSpPr>
            <p:spPr>
              <a:xfrm>
                <a:off x="1653839" y="4504215"/>
                <a:ext cx="2263055" cy="52181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𝜓</m:t>
                      </m:r>
                      <m:d>
                        <m:d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800" b="1" i="0" smtClean="0">
                              <a:latin typeface="Cambria Math" panose="02040503050406030204" pitchFamily="18" charset="0"/>
                            </a:rPr>
                            <m:t>𝐯</m:t>
                          </m:r>
                        </m:e>
                      </m:d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sz="2800" b="1" i="0" smtClean="0">
                              <a:latin typeface="Cambria Math" panose="02040503050406030204" pitchFamily="18" charset="0"/>
                            </a:rPr>
                            <m:t>𝐯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</m:rad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id="{69B690F7-6286-C018-5D6F-AA6EC3E1D80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53839" y="4504215"/>
                <a:ext cx="2263055" cy="521810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6" name="Group 35">
            <a:extLst>
              <a:ext uri="{FF2B5EF4-FFF2-40B4-BE49-F238E27FC236}">
                <a16:creationId xmlns:a16="http://schemas.microsoft.com/office/drawing/2014/main" id="{1CACFCD5-9CD2-8E2A-7BDA-7109425F8B71}"/>
              </a:ext>
            </a:extLst>
          </p:cNvPr>
          <p:cNvGrpSpPr/>
          <p:nvPr/>
        </p:nvGrpSpPr>
        <p:grpSpPr>
          <a:xfrm>
            <a:off x="8783481" y="3134670"/>
            <a:ext cx="2263055" cy="2896932"/>
            <a:chOff x="7480570" y="3893604"/>
            <a:chExt cx="1936615" cy="2479057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7" name="Oval 36">
                  <a:extLst>
                    <a:ext uri="{FF2B5EF4-FFF2-40B4-BE49-F238E27FC236}">
                      <a16:creationId xmlns:a16="http://schemas.microsoft.com/office/drawing/2014/main" id="{6DC8FE94-B4FC-DA40-03EA-4A128F5C7B29}"/>
                    </a:ext>
                  </a:extLst>
                </p:cNvPr>
                <p:cNvSpPr/>
                <p:nvPr/>
              </p:nvSpPr>
              <p:spPr>
                <a:xfrm>
                  <a:off x="7480570" y="3893604"/>
                  <a:ext cx="340468" cy="340468"/>
                </a:xfrm>
                <a:prstGeom prst="ellipse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4" name="Oval 3">
                  <a:extLst>
                    <a:ext uri="{FF2B5EF4-FFF2-40B4-BE49-F238E27FC236}">
                      <a16:creationId xmlns:a16="http://schemas.microsoft.com/office/drawing/2014/main" id="{ACBBA5E5-67DB-4099-8AC0-42FFF72605A5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480570" y="3893604"/>
                  <a:ext cx="340468" cy="340468"/>
                </a:xfrm>
                <a:prstGeom prst="ellipse">
                  <a:avLst/>
                </a:prstGeom>
                <a:blipFill>
                  <a:blip r:embed="rId6"/>
                  <a:stretch>
                    <a:fillRect l="-5172" b="-3509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8" name="Oval 37">
                  <a:extLst>
                    <a:ext uri="{FF2B5EF4-FFF2-40B4-BE49-F238E27FC236}">
                      <a16:creationId xmlns:a16="http://schemas.microsoft.com/office/drawing/2014/main" id="{EC7BAEF3-5364-8EBA-70E0-BE964D4FEE31}"/>
                    </a:ext>
                  </a:extLst>
                </p:cNvPr>
                <p:cNvSpPr/>
                <p:nvPr/>
              </p:nvSpPr>
              <p:spPr>
                <a:xfrm>
                  <a:off x="7480570" y="4428180"/>
                  <a:ext cx="340468" cy="340468"/>
                </a:xfrm>
                <a:prstGeom prst="ellipse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97" name="Oval 96">
                  <a:extLst>
                    <a:ext uri="{FF2B5EF4-FFF2-40B4-BE49-F238E27FC236}">
                      <a16:creationId xmlns:a16="http://schemas.microsoft.com/office/drawing/2014/main" id="{3DA9DCFD-AE20-4409-9075-71B66357605F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480570" y="4428180"/>
                  <a:ext cx="340468" cy="340468"/>
                </a:xfrm>
                <a:prstGeom prst="ellipse">
                  <a:avLst/>
                </a:prstGeom>
                <a:blipFill>
                  <a:blip r:embed="rId7"/>
                  <a:stretch>
                    <a:fillRect l="-6897" b="-1724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9" name="Oval 38">
                  <a:extLst>
                    <a:ext uri="{FF2B5EF4-FFF2-40B4-BE49-F238E27FC236}">
                      <a16:creationId xmlns:a16="http://schemas.microsoft.com/office/drawing/2014/main" id="{86E0B922-2C04-C8E0-3F55-00A9A7235BAD}"/>
                    </a:ext>
                  </a:extLst>
                </p:cNvPr>
                <p:cNvSpPr/>
                <p:nvPr/>
              </p:nvSpPr>
              <p:spPr>
                <a:xfrm>
                  <a:off x="7480570" y="4962851"/>
                  <a:ext cx="340468" cy="340468"/>
                </a:xfrm>
                <a:prstGeom prst="ellipse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3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98" name="Oval 97">
                  <a:extLst>
                    <a:ext uri="{FF2B5EF4-FFF2-40B4-BE49-F238E27FC236}">
                      <a16:creationId xmlns:a16="http://schemas.microsoft.com/office/drawing/2014/main" id="{BC78A962-18BA-43DE-B81E-3A7DCB225DAB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480570" y="4962851"/>
                  <a:ext cx="340468" cy="340468"/>
                </a:xfrm>
                <a:prstGeom prst="ellipse">
                  <a:avLst/>
                </a:prstGeom>
                <a:blipFill>
                  <a:blip r:embed="rId8"/>
                  <a:stretch>
                    <a:fillRect l="-6897" b="-1724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0" name="Oval 39">
                  <a:extLst>
                    <a:ext uri="{FF2B5EF4-FFF2-40B4-BE49-F238E27FC236}">
                      <a16:creationId xmlns:a16="http://schemas.microsoft.com/office/drawing/2014/main" id="{18F3B374-768C-E7DC-FDB0-0E2C9E574879}"/>
                    </a:ext>
                  </a:extLst>
                </p:cNvPr>
                <p:cNvSpPr/>
                <p:nvPr/>
              </p:nvSpPr>
              <p:spPr>
                <a:xfrm>
                  <a:off x="7480570" y="5497522"/>
                  <a:ext cx="340468" cy="340468"/>
                </a:xfrm>
                <a:prstGeom prst="ellipse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4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99" name="Oval 98">
                  <a:extLst>
                    <a:ext uri="{FF2B5EF4-FFF2-40B4-BE49-F238E27FC236}">
                      <a16:creationId xmlns:a16="http://schemas.microsoft.com/office/drawing/2014/main" id="{4A6A96FD-5AC4-4FAD-8F00-150E29206DFA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480570" y="5497522"/>
                  <a:ext cx="340468" cy="340468"/>
                </a:xfrm>
                <a:prstGeom prst="ellipse">
                  <a:avLst/>
                </a:prstGeom>
                <a:blipFill>
                  <a:blip r:embed="rId9"/>
                  <a:stretch>
                    <a:fillRect l="-5172" b="-1724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5" name="Oval 44">
                  <a:extLst>
                    <a:ext uri="{FF2B5EF4-FFF2-40B4-BE49-F238E27FC236}">
                      <a16:creationId xmlns:a16="http://schemas.microsoft.com/office/drawing/2014/main" id="{7F031A64-7EFE-3734-57F2-015ED0B84630}"/>
                    </a:ext>
                  </a:extLst>
                </p:cNvPr>
                <p:cNvSpPr/>
                <p:nvPr/>
              </p:nvSpPr>
              <p:spPr>
                <a:xfrm>
                  <a:off x="7480570" y="6032193"/>
                  <a:ext cx="340468" cy="340468"/>
                </a:xfrm>
                <a:prstGeom prst="ellipse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5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100" name="Oval 99">
                  <a:extLst>
                    <a:ext uri="{FF2B5EF4-FFF2-40B4-BE49-F238E27FC236}">
                      <a16:creationId xmlns:a16="http://schemas.microsoft.com/office/drawing/2014/main" id="{2C477A7A-4D59-4978-8E23-31A8CA80AE40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480570" y="6032193"/>
                  <a:ext cx="340468" cy="340468"/>
                </a:xfrm>
                <a:prstGeom prst="ellipse">
                  <a:avLst/>
                </a:prstGeom>
                <a:blipFill>
                  <a:blip r:embed="rId10"/>
                  <a:stretch>
                    <a:fillRect l="-6897" b="-3448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6" name="Oval 45">
                  <a:extLst>
                    <a:ext uri="{FF2B5EF4-FFF2-40B4-BE49-F238E27FC236}">
                      <a16:creationId xmlns:a16="http://schemas.microsoft.com/office/drawing/2014/main" id="{7908FE85-BB8E-01CE-E6BC-C3D5682D5F09}"/>
                    </a:ext>
                  </a:extLst>
                </p:cNvPr>
                <p:cNvSpPr/>
                <p:nvPr/>
              </p:nvSpPr>
              <p:spPr>
                <a:xfrm>
                  <a:off x="9076717" y="4428180"/>
                  <a:ext cx="340468" cy="340468"/>
                </a:xfrm>
                <a:prstGeom prst="ellipse">
                  <a:avLst/>
                </a:prstGeom>
                <a:solidFill>
                  <a:schemeClr val="accent1">
                    <a:lumMod val="40000"/>
                    <a:lumOff val="60000"/>
                  </a:schemeClr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h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101" name="Oval 100">
                  <a:extLst>
                    <a:ext uri="{FF2B5EF4-FFF2-40B4-BE49-F238E27FC236}">
                      <a16:creationId xmlns:a16="http://schemas.microsoft.com/office/drawing/2014/main" id="{2EFF1C85-BDD5-471F-BD96-CBD5605A5AB6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076717" y="4428180"/>
                  <a:ext cx="340468" cy="340468"/>
                </a:xfrm>
                <a:prstGeom prst="ellipse">
                  <a:avLst/>
                </a:prstGeom>
                <a:blipFill>
                  <a:blip r:embed="rId11"/>
                  <a:stretch>
                    <a:fillRect l="-13793" b="-1724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9" name="Oval 48">
                  <a:extLst>
                    <a:ext uri="{FF2B5EF4-FFF2-40B4-BE49-F238E27FC236}">
                      <a16:creationId xmlns:a16="http://schemas.microsoft.com/office/drawing/2014/main" id="{A1FCE0DF-6B5C-DFBE-8C7F-4B74D5E02FC7}"/>
                    </a:ext>
                  </a:extLst>
                </p:cNvPr>
                <p:cNvSpPr/>
                <p:nvPr/>
              </p:nvSpPr>
              <p:spPr>
                <a:xfrm>
                  <a:off x="9076717" y="4941569"/>
                  <a:ext cx="340468" cy="340468"/>
                </a:xfrm>
                <a:prstGeom prst="ellipse">
                  <a:avLst/>
                </a:prstGeom>
                <a:solidFill>
                  <a:schemeClr val="accent1">
                    <a:lumMod val="40000"/>
                    <a:lumOff val="60000"/>
                  </a:schemeClr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h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102" name="Oval 101">
                  <a:extLst>
                    <a:ext uri="{FF2B5EF4-FFF2-40B4-BE49-F238E27FC236}">
                      <a16:creationId xmlns:a16="http://schemas.microsoft.com/office/drawing/2014/main" id="{606A43B1-2ED2-48BD-9B04-2B3BF3487C9E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076717" y="4941569"/>
                  <a:ext cx="340468" cy="340468"/>
                </a:xfrm>
                <a:prstGeom prst="ellipse">
                  <a:avLst/>
                </a:prstGeom>
                <a:blipFill>
                  <a:blip r:embed="rId12"/>
                  <a:stretch>
                    <a:fillRect l="-15517" b="-1754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0" name="Oval 49">
                  <a:extLst>
                    <a:ext uri="{FF2B5EF4-FFF2-40B4-BE49-F238E27FC236}">
                      <a16:creationId xmlns:a16="http://schemas.microsoft.com/office/drawing/2014/main" id="{4D0366EB-37F5-4E1A-5112-6B0852F858D4}"/>
                    </a:ext>
                  </a:extLst>
                </p:cNvPr>
                <p:cNvSpPr/>
                <p:nvPr/>
              </p:nvSpPr>
              <p:spPr>
                <a:xfrm>
                  <a:off x="9076717" y="5476991"/>
                  <a:ext cx="340468" cy="340468"/>
                </a:xfrm>
                <a:prstGeom prst="ellipse">
                  <a:avLst/>
                </a:prstGeom>
                <a:solidFill>
                  <a:schemeClr val="accent1">
                    <a:lumMod val="40000"/>
                    <a:lumOff val="60000"/>
                  </a:schemeClr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h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3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103" name="Oval 102">
                  <a:extLst>
                    <a:ext uri="{FF2B5EF4-FFF2-40B4-BE49-F238E27FC236}">
                      <a16:creationId xmlns:a16="http://schemas.microsoft.com/office/drawing/2014/main" id="{E467BDFE-6BBE-4B9D-BD6A-F99E35064404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076717" y="5476991"/>
                  <a:ext cx="340468" cy="340468"/>
                </a:xfrm>
                <a:prstGeom prst="ellipse">
                  <a:avLst/>
                </a:prstGeom>
                <a:blipFill>
                  <a:blip r:embed="rId13"/>
                  <a:stretch>
                    <a:fillRect l="-15517" b="-1724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52" name="Straight Connector 51">
              <a:extLst>
                <a:ext uri="{FF2B5EF4-FFF2-40B4-BE49-F238E27FC236}">
                  <a16:creationId xmlns:a16="http://schemas.microsoft.com/office/drawing/2014/main" id="{EA78C947-40FC-DC68-507A-54179B5B3E2D}"/>
                </a:ext>
              </a:extLst>
            </p:cNvPr>
            <p:cNvCxnSpPr>
              <a:cxnSpLocks/>
              <a:stCxn id="37" idx="6"/>
              <a:endCxn id="46" idx="2"/>
            </p:cNvCxnSpPr>
            <p:nvPr/>
          </p:nvCxnSpPr>
          <p:spPr>
            <a:xfrm>
              <a:off x="7821038" y="4063838"/>
              <a:ext cx="1255679" cy="534576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53" name="Straight Connector 52">
              <a:extLst>
                <a:ext uri="{FF2B5EF4-FFF2-40B4-BE49-F238E27FC236}">
                  <a16:creationId xmlns:a16="http://schemas.microsoft.com/office/drawing/2014/main" id="{65FAE75C-57E8-CAF0-F8DF-A3B71D0C8976}"/>
                </a:ext>
              </a:extLst>
            </p:cNvPr>
            <p:cNvCxnSpPr>
              <a:cxnSpLocks/>
              <a:stCxn id="38" idx="6"/>
              <a:endCxn id="46" idx="2"/>
            </p:cNvCxnSpPr>
            <p:nvPr/>
          </p:nvCxnSpPr>
          <p:spPr>
            <a:xfrm>
              <a:off x="7821038" y="4598414"/>
              <a:ext cx="1255679" cy="0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55" name="Straight Connector 54">
              <a:extLst>
                <a:ext uri="{FF2B5EF4-FFF2-40B4-BE49-F238E27FC236}">
                  <a16:creationId xmlns:a16="http://schemas.microsoft.com/office/drawing/2014/main" id="{439A7D8D-5DBA-BD97-601A-9DD859C6993E}"/>
                </a:ext>
              </a:extLst>
            </p:cNvPr>
            <p:cNvCxnSpPr>
              <a:cxnSpLocks/>
              <a:stCxn id="39" idx="6"/>
              <a:endCxn id="46" idx="2"/>
            </p:cNvCxnSpPr>
            <p:nvPr/>
          </p:nvCxnSpPr>
          <p:spPr>
            <a:xfrm flipV="1">
              <a:off x="7821038" y="4598414"/>
              <a:ext cx="1255679" cy="534671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56" name="Straight Connector 55">
              <a:extLst>
                <a:ext uri="{FF2B5EF4-FFF2-40B4-BE49-F238E27FC236}">
                  <a16:creationId xmlns:a16="http://schemas.microsoft.com/office/drawing/2014/main" id="{3D54B4C1-BE39-378A-FAA5-4F20E25C2B4D}"/>
                </a:ext>
              </a:extLst>
            </p:cNvPr>
            <p:cNvCxnSpPr>
              <a:cxnSpLocks/>
              <a:stCxn id="40" idx="6"/>
              <a:endCxn id="46" idx="2"/>
            </p:cNvCxnSpPr>
            <p:nvPr/>
          </p:nvCxnSpPr>
          <p:spPr>
            <a:xfrm flipV="1">
              <a:off x="7821038" y="4598414"/>
              <a:ext cx="1255679" cy="1069342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57" name="Straight Connector 56">
              <a:extLst>
                <a:ext uri="{FF2B5EF4-FFF2-40B4-BE49-F238E27FC236}">
                  <a16:creationId xmlns:a16="http://schemas.microsoft.com/office/drawing/2014/main" id="{49041DFE-12E6-8E30-57A3-E1F5D4EC983D}"/>
                </a:ext>
              </a:extLst>
            </p:cNvPr>
            <p:cNvCxnSpPr>
              <a:cxnSpLocks/>
              <a:stCxn id="45" idx="6"/>
              <a:endCxn id="46" idx="2"/>
            </p:cNvCxnSpPr>
            <p:nvPr/>
          </p:nvCxnSpPr>
          <p:spPr>
            <a:xfrm flipV="1">
              <a:off x="7821038" y="4598414"/>
              <a:ext cx="1255679" cy="1604013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58" name="Straight Connector 57">
              <a:extLst>
                <a:ext uri="{FF2B5EF4-FFF2-40B4-BE49-F238E27FC236}">
                  <a16:creationId xmlns:a16="http://schemas.microsoft.com/office/drawing/2014/main" id="{E0649185-71A1-548B-DD55-F40783EBD8C4}"/>
                </a:ext>
              </a:extLst>
            </p:cNvPr>
            <p:cNvCxnSpPr>
              <a:cxnSpLocks/>
              <a:stCxn id="37" idx="6"/>
              <a:endCxn id="49" idx="2"/>
            </p:cNvCxnSpPr>
            <p:nvPr/>
          </p:nvCxnSpPr>
          <p:spPr>
            <a:xfrm>
              <a:off x="7821038" y="4063838"/>
              <a:ext cx="1255679" cy="1047965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59" name="Straight Connector 58">
              <a:extLst>
                <a:ext uri="{FF2B5EF4-FFF2-40B4-BE49-F238E27FC236}">
                  <a16:creationId xmlns:a16="http://schemas.microsoft.com/office/drawing/2014/main" id="{A7E1A926-051A-79AF-DC58-D9971E72E058}"/>
                </a:ext>
              </a:extLst>
            </p:cNvPr>
            <p:cNvCxnSpPr>
              <a:cxnSpLocks/>
              <a:stCxn id="37" idx="6"/>
              <a:endCxn id="50" idx="2"/>
            </p:cNvCxnSpPr>
            <p:nvPr/>
          </p:nvCxnSpPr>
          <p:spPr>
            <a:xfrm>
              <a:off x="7821038" y="4063838"/>
              <a:ext cx="1255679" cy="1583387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60" name="Straight Connector 59">
              <a:extLst>
                <a:ext uri="{FF2B5EF4-FFF2-40B4-BE49-F238E27FC236}">
                  <a16:creationId xmlns:a16="http://schemas.microsoft.com/office/drawing/2014/main" id="{9BF144B7-CFE9-A3A3-BCA0-FDA9AA871446}"/>
                </a:ext>
              </a:extLst>
            </p:cNvPr>
            <p:cNvCxnSpPr>
              <a:cxnSpLocks/>
              <a:stCxn id="38" idx="6"/>
              <a:endCxn id="49" idx="2"/>
            </p:cNvCxnSpPr>
            <p:nvPr/>
          </p:nvCxnSpPr>
          <p:spPr>
            <a:xfrm>
              <a:off x="7821038" y="4598414"/>
              <a:ext cx="1255679" cy="513389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61" name="Straight Connector 60">
              <a:extLst>
                <a:ext uri="{FF2B5EF4-FFF2-40B4-BE49-F238E27FC236}">
                  <a16:creationId xmlns:a16="http://schemas.microsoft.com/office/drawing/2014/main" id="{BC11C269-A126-DDD1-0BA9-2D5F50F51CC3}"/>
                </a:ext>
              </a:extLst>
            </p:cNvPr>
            <p:cNvCxnSpPr>
              <a:cxnSpLocks/>
              <a:stCxn id="38" idx="6"/>
              <a:endCxn id="50" idx="2"/>
            </p:cNvCxnSpPr>
            <p:nvPr/>
          </p:nvCxnSpPr>
          <p:spPr>
            <a:xfrm>
              <a:off x="7821038" y="4598414"/>
              <a:ext cx="1255679" cy="1048811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62" name="Straight Connector 61">
              <a:extLst>
                <a:ext uri="{FF2B5EF4-FFF2-40B4-BE49-F238E27FC236}">
                  <a16:creationId xmlns:a16="http://schemas.microsoft.com/office/drawing/2014/main" id="{9C4A13C9-3D2C-4FE4-7BEE-25E1791F5A77}"/>
                </a:ext>
              </a:extLst>
            </p:cNvPr>
            <p:cNvCxnSpPr>
              <a:cxnSpLocks/>
              <a:stCxn id="39" idx="6"/>
              <a:endCxn id="49" idx="2"/>
            </p:cNvCxnSpPr>
            <p:nvPr/>
          </p:nvCxnSpPr>
          <p:spPr>
            <a:xfrm flipV="1">
              <a:off x="7821038" y="5111803"/>
              <a:ext cx="1255679" cy="21282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63" name="Straight Connector 62">
              <a:extLst>
                <a:ext uri="{FF2B5EF4-FFF2-40B4-BE49-F238E27FC236}">
                  <a16:creationId xmlns:a16="http://schemas.microsoft.com/office/drawing/2014/main" id="{C4530125-5977-4973-2E14-82632D75F8A3}"/>
                </a:ext>
              </a:extLst>
            </p:cNvPr>
            <p:cNvCxnSpPr>
              <a:cxnSpLocks/>
              <a:stCxn id="39" idx="6"/>
              <a:endCxn id="50" idx="2"/>
            </p:cNvCxnSpPr>
            <p:nvPr/>
          </p:nvCxnSpPr>
          <p:spPr>
            <a:xfrm>
              <a:off x="7821038" y="5133085"/>
              <a:ext cx="1255679" cy="514140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64" name="Straight Connector 63">
              <a:extLst>
                <a:ext uri="{FF2B5EF4-FFF2-40B4-BE49-F238E27FC236}">
                  <a16:creationId xmlns:a16="http://schemas.microsoft.com/office/drawing/2014/main" id="{856A6A81-4CFD-FC6E-73E3-80CE72D7E242}"/>
                </a:ext>
              </a:extLst>
            </p:cNvPr>
            <p:cNvCxnSpPr>
              <a:cxnSpLocks/>
              <a:stCxn id="40" idx="6"/>
              <a:endCxn id="50" idx="2"/>
            </p:cNvCxnSpPr>
            <p:nvPr/>
          </p:nvCxnSpPr>
          <p:spPr>
            <a:xfrm flipV="1">
              <a:off x="7821038" y="5647225"/>
              <a:ext cx="1255679" cy="20531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65" name="Straight Connector 64">
              <a:extLst>
                <a:ext uri="{FF2B5EF4-FFF2-40B4-BE49-F238E27FC236}">
                  <a16:creationId xmlns:a16="http://schemas.microsoft.com/office/drawing/2014/main" id="{00C0E2A5-8516-15C2-D6F8-282228845DE3}"/>
                </a:ext>
              </a:extLst>
            </p:cNvPr>
            <p:cNvCxnSpPr>
              <a:cxnSpLocks/>
              <a:stCxn id="45" idx="6"/>
              <a:endCxn id="49" idx="2"/>
            </p:cNvCxnSpPr>
            <p:nvPr/>
          </p:nvCxnSpPr>
          <p:spPr>
            <a:xfrm flipV="1">
              <a:off x="7821038" y="5111803"/>
              <a:ext cx="1255679" cy="1090624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66" name="Straight Connector 65">
              <a:extLst>
                <a:ext uri="{FF2B5EF4-FFF2-40B4-BE49-F238E27FC236}">
                  <a16:creationId xmlns:a16="http://schemas.microsoft.com/office/drawing/2014/main" id="{640035D4-CA15-934B-606C-5F3A489380AF}"/>
                </a:ext>
              </a:extLst>
            </p:cNvPr>
            <p:cNvCxnSpPr>
              <a:cxnSpLocks/>
              <a:stCxn id="45" idx="6"/>
              <a:endCxn id="50" idx="2"/>
            </p:cNvCxnSpPr>
            <p:nvPr/>
          </p:nvCxnSpPr>
          <p:spPr>
            <a:xfrm flipV="1">
              <a:off x="7821038" y="5647225"/>
              <a:ext cx="1255679" cy="555202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67" name="Straight Connector 66">
              <a:extLst>
                <a:ext uri="{FF2B5EF4-FFF2-40B4-BE49-F238E27FC236}">
                  <a16:creationId xmlns:a16="http://schemas.microsoft.com/office/drawing/2014/main" id="{169F7E1F-6F15-F893-C544-2A23A283C714}"/>
                </a:ext>
              </a:extLst>
            </p:cNvPr>
            <p:cNvCxnSpPr>
              <a:cxnSpLocks/>
              <a:stCxn id="40" idx="6"/>
              <a:endCxn id="49" idx="2"/>
            </p:cNvCxnSpPr>
            <p:nvPr/>
          </p:nvCxnSpPr>
          <p:spPr>
            <a:xfrm flipV="1">
              <a:off x="7821038" y="5111803"/>
              <a:ext cx="1255679" cy="555953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68" name="TextBox 67">
            <a:extLst>
              <a:ext uri="{FF2B5EF4-FFF2-40B4-BE49-F238E27FC236}">
                <a16:creationId xmlns:a16="http://schemas.microsoft.com/office/drawing/2014/main" id="{931085C6-E44E-7F08-38E5-E3D37B25523B}"/>
              </a:ext>
            </a:extLst>
          </p:cNvPr>
          <p:cNvSpPr txBox="1"/>
          <p:nvPr/>
        </p:nvSpPr>
        <p:spPr>
          <a:xfrm>
            <a:off x="4898327" y="6444475"/>
            <a:ext cx="745646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0" i="0" dirty="0" err="1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Carleo</a:t>
            </a:r>
            <a:r>
              <a:rPr lang="en-US" sz="1200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, Giuseppe, and Matthias Troyer. "Solving the quantum many-body problem with artificial neural networks." </a:t>
            </a:r>
            <a:r>
              <a:rPr lang="en-US" sz="1200" b="0" i="1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Science</a:t>
            </a:r>
            <a:r>
              <a:rPr lang="en-US" sz="1200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 355.6325 (2017): 602-606.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7049567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文本框 29"/>
          <p:cNvSpPr txBox="1"/>
          <p:nvPr/>
        </p:nvSpPr>
        <p:spPr>
          <a:xfrm>
            <a:off x="328803" y="426402"/>
            <a:ext cx="801133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4000" dirty="0">
                <a:solidFill>
                  <a:srgbClr val="2B579A"/>
                </a:solidFill>
                <a:ea typeface="Microsoft YaHei" panose="020B0503020204020204" pitchFamily="34" charset="-122"/>
              </a:rPr>
              <a:t>Neural network quantum state</a:t>
            </a:r>
            <a:endParaRPr lang="zh-CN" altLang="en-US" sz="4000" dirty="0">
              <a:solidFill>
                <a:srgbClr val="2B579A"/>
              </a:solidFill>
              <a:ea typeface="Microsoft YaHei" panose="020B0503020204020204" pitchFamily="34" charset="-122"/>
            </a:endParaRPr>
          </a:p>
        </p:txBody>
      </p:sp>
      <p:cxnSp>
        <p:nvCxnSpPr>
          <p:cNvPr id="32" name="直接连接符 31"/>
          <p:cNvCxnSpPr>
            <a:cxnSpLocks/>
          </p:cNvCxnSpPr>
          <p:nvPr/>
        </p:nvCxnSpPr>
        <p:spPr>
          <a:xfrm>
            <a:off x="328803" y="1175657"/>
            <a:ext cx="8011333" cy="0"/>
          </a:xfrm>
          <a:prstGeom prst="line">
            <a:avLst/>
          </a:prstGeom>
          <a:ln w="57150">
            <a:gradFill flip="none" rotWithShape="1">
              <a:gsLst>
                <a:gs pos="0">
                  <a:schemeClr val="accent1">
                    <a:lumMod val="5000"/>
                    <a:lumOff val="95000"/>
                    <a:alpha val="80000"/>
                  </a:schemeClr>
                </a:gs>
                <a:gs pos="51000">
                  <a:srgbClr val="2B579A"/>
                </a:gs>
                <a:gs pos="100000">
                  <a:schemeClr val="bg1">
                    <a:alpha val="80000"/>
                  </a:schemeClr>
                </a:gs>
              </a:gsLst>
              <a:path path="circle">
                <a:fillToRect r="100000" b="100000"/>
              </a:path>
              <a:tileRect l="-100000" t="-10000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椭圆 40"/>
          <p:cNvSpPr/>
          <p:nvPr/>
        </p:nvSpPr>
        <p:spPr>
          <a:xfrm>
            <a:off x="11559625" y="145184"/>
            <a:ext cx="221064" cy="221064"/>
          </a:xfrm>
          <a:prstGeom prst="ellipse">
            <a:avLst/>
          </a:prstGeom>
          <a:solidFill>
            <a:srgbClr val="2B579A">
              <a:alpha val="72000"/>
            </a:srgbClr>
          </a:solidFill>
          <a:ln>
            <a:noFill/>
          </a:ln>
          <a:effectLst>
            <a:outerShdw blurRad="76200" dist="38100" dir="2700000" algn="tl" rotWithShape="0">
              <a:srgbClr val="2B579A">
                <a:alpha val="6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2" name="椭圆 41"/>
          <p:cNvSpPr/>
          <p:nvPr/>
        </p:nvSpPr>
        <p:spPr>
          <a:xfrm>
            <a:off x="10966230" y="1358203"/>
            <a:ext cx="309823" cy="309823"/>
          </a:xfrm>
          <a:prstGeom prst="ellipse">
            <a:avLst/>
          </a:prstGeom>
          <a:solidFill>
            <a:srgbClr val="2B579A"/>
          </a:solidFill>
          <a:ln>
            <a:noFill/>
          </a:ln>
          <a:effectLst>
            <a:outerShdw blurRad="76200" dist="38100" dir="2700000" algn="tl" rotWithShape="0">
              <a:srgbClr val="2B579A">
                <a:alpha val="6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3" name="椭圆 42"/>
          <p:cNvSpPr/>
          <p:nvPr/>
        </p:nvSpPr>
        <p:spPr>
          <a:xfrm>
            <a:off x="11741499" y="848430"/>
            <a:ext cx="221064" cy="221064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4" name="椭圆 43"/>
          <p:cNvSpPr/>
          <p:nvPr/>
        </p:nvSpPr>
        <p:spPr>
          <a:xfrm>
            <a:off x="10539969" y="706657"/>
            <a:ext cx="147376" cy="147376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33912FE-2084-47E0-907B-6DDECAB3532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32324"/>
            <a:ext cx="10515600" cy="4351338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US" dirty="0"/>
              <a:t>Convolutional neural network</a:t>
            </a:r>
          </a:p>
        </p:txBody>
      </p:sp>
      <p:sp>
        <p:nvSpPr>
          <p:cNvPr id="19" name="椭圆 36">
            <a:extLst>
              <a:ext uri="{FF2B5EF4-FFF2-40B4-BE49-F238E27FC236}">
                <a16:creationId xmlns:a16="http://schemas.microsoft.com/office/drawing/2014/main" id="{E9D152E9-65DB-4276-90DB-7FE833904EBB}"/>
              </a:ext>
            </a:extLst>
          </p:cNvPr>
          <p:cNvSpPr/>
          <p:nvPr/>
        </p:nvSpPr>
        <p:spPr>
          <a:xfrm>
            <a:off x="1497427" y="5424061"/>
            <a:ext cx="221064" cy="221064"/>
          </a:xfrm>
          <a:prstGeom prst="ellipse">
            <a:avLst/>
          </a:prstGeom>
          <a:solidFill>
            <a:srgbClr val="2B579A">
              <a:alpha val="72000"/>
            </a:srgbClr>
          </a:solidFill>
          <a:ln>
            <a:noFill/>
          </a:ln>
          <a:effectLst>
            <a:outerShdw blurRad="76200" dist="38100" dir="2700000" algn="tl" rotWithShape="0">
              <a:srgbClr val="2B579A">
                <a:alpha val="6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0" name="椭圆 37">
            <a:extLst>
              <a:ext uri="{FF2B5EF4-FFF2-40B4-BE49-F238E27FC236}">
                <a16:creationId xmlns:a16="http://schemas.microsoft.com/office/drawing/2014/main" id="{E3D200CA-57FF-489F-90E4-51BB5F74677A}"/>
              </a:ext>
            </a:extLst>
          </p:cNvPr>
          <p:cNvSpPr/>
          <p:nvPr/>
        </p:nvSpPr>
        <p:spPr>
          <a:xfrm>
            <a:off x="173892" y="6462369"/>
            <a:ext cx="309823" cy="309823"/>
          </a:xfrm>
          <a:prstGeom prst="ellipse">
            <a:avLst/>
          </a:prstGeom>
          <a:solidFill>
            <a:srgbClr val="2B579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1" name="椭圆 38">
            <a:extLst>
              <a:ext uri="{FF2B5EF4-FFF2-40B4-BE49-F238E27FC236}">
                <a16:creationId xmlns:a16="http://schemas.microsoft.com/office/drawing/2014/main" id="{70332924-5AFF-4973-BF0C-21B4049052F8}"/>
              </a:ext>
            </a:extLst>
          </p:cNvPr>
          <p:cNvSpPr/>
          <p:nvPr/>
        </p:nvSpPr>
        <p:spPr>
          <a:xfrm>
            <a:off x="70334" y="5388230"/>
            <a:ext cx="221064" cy="221064"/>
          </a:xfrm>
          <a:prstGeom prst="ellipse">
            <a:avLst/>
          </a:prstGeom>
          <a:ln>
            <a:noFill/>
          </a:ln>
          <a:effectLst>
            <a:outerShdw blurRad="76200" dist="38100" dir="2700000" algn="tl" rotWithShape="0">
              <a:srgbClr val="2B579A">
                <a:alpha val="6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2" name="椭圆 39">
            <a:extLst>
              <a:ext uri="{FF2B5EF4-FFF2-40B4-BE49-F238E27FC236}">
                <a16:creationId xmlns:a16="http://schemas.microsoft.com/office/drawing/2014/main" id="{D3F2E244-AA46-4D4B-99AF-65EAC1DDBBCB}"/>
              </a:ext>
            </a:extLst>
          </p:cNvPr>
          <p:cNvSpPr/>
          <p:nvPr/>
        </p:nvSpPr>
        <p:spPr>
          <a:xfrm>
            <a:off x="829845" y="5044364"/>
            <a:ext cx="147376" cy="147376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8" name="TextBox 67">
            <a:extLst>
              <a:ext uri="{FF2B5EF4-FFF2-40B4-BE49-F238E27FC236}">
                <a16:creationId xmlns:a16="http://schemas.microsoft.com/office/drawing/2014/main" id="{931085C6-E44E-7F08-38E5-E3D37B25523B}"/>
              </a:ext>
            </a:extLst>
          </p:cNvPr>
          <p:cNvSpPr txBox="1"/>
          <p:nvPr/>
        </p:nvSpPr>
        <p:spPr>
          <a:xfrm>
            <a:off x="4898327" y="6444475"/>
            <a:ext cx="745646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Choo, Kenny, Titus Neupert, and Giuseppe </a:t>
            </a:r>
            <a:r>
              <a:rPr lang="en-US" sz="1200" b="0" i="0" dirty="0" err="1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Carleo</a:t>
            </a:r>
            <a:r>
              <a:rPr lang="en-US" sz="1200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. "Two-dimensional frustrated J1− J2 model studied with neural network quantum states." Physical Review B 100.12 (2019): 125124.</a:t>
            </a:r>
            <a:endParaRPr lang="en-US" sz="1200" dirty="0"/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D20EFAEF-9E61-2B2D-36B5-EDE2562D50CB}"/>
              </a:ext>
            </a:extLst>
          </p:cNvPr>
          <p:cNvGrpSpPr/>
          <p:nvPr/>
        </p:nvGrpSpPr>
        <p:grpSpPr>
          <a:xfrm>
            <a:off x="1990165" y="2971819"/>
            <a:ext cx="8195901" cy="1694389"/>
            <a:chOff x="1990165" y="2971819"/>
            <a:chExt cx="8195901" cy="1694389"/>
          </a:xfrm>
        </p:grpSpPr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1965B38F-F6C9-AAA3-1E0F-E8B76292150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005933" y="2971819"/>
              <a:ext cx="8180133" cy="1694389"/>
            </a:xfrm>
            <a:prstGeom prst="rect">
              <a:avLst/>
            </a:prstGeom>
          </p:spPr>
        </p:pic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9594ACE0-E3D0-4345-155F-68443121A617}"/>
                </a:ext>
              </a:extLst>
            </p:cNvPr>
            <p:cNvSpPr/>
            <p:nvPr/>
          </p:nvSpPr>
          <p:spPr>
            <a:xfrm>
              <a:off x="1990165" y="2971819"/>
              <a:ext cx="331694" cy="33615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4944845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文本框 29"/>
          <p:cNvSpPr txBox="1"/>
          <p:nvPr/>
        </p:nvSpPr>
        <p:spPr>
          <a:xfrm>
            <a:off x="328803" y="426402"/>
            <a:ext cx="801133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4000" dirty="0">
                <a:solidFill>
                  <a:srgbClr val="2B579A"/>
                </a:solidFill>
                <a:ea typeface="Microsoft YaHei" panose="020B0503020204020204" pitchFamily="34" charset="-122"/>
              </a:rPr>
              <a:t>Neural network quantum state</a:t>
            </a:r>
            <a:endParaRPr lang="zh-CN" altLang="en-US" sz="4000" dirty="0">
              <a:solidFill>
                <a:srgbClr val="2B579A"/>
              </a:solidFill>
              <a:ea typeface="Microsoft YaHei" panose="020B0503020204020204" pitchFamily="34" charset="-122"/>
            </a:endParaRPr>
          </a:p>
        </p:txBody>
      </p:sp>
      <p:cxnSp>
        <p:nvCxnSpPr>
          <p:cNvPr id="32" name="直接连接符 31"/>
          <p:cNvCxnSpPr>
            <a:cxnSpLocks/>
          </p:cNvCxnSpPr>
          <p:nvPr/>
        </p:nvCxnSpPr>
        <p:spPr>
          <a:xfrm>
            <a:off x="328803" y="1175657"/>
            <a:ext cx="8011333" cy="0"/>
          </a:xfrm>
          <a:prstGeom prst="line">
            <a:avLst/>
          </a:prstGeom>
          <a:ln w="57150">
            <a:gradFill flip="none" rotWithShape="1">
              <a:gsLst>
                <a:gs pos="0">
                  <a:schemeClr val="accent1">
                    <a:lumMod val="5000"/>
                    <a:lumOff val="95000"/>
                    <a:alpha val="80000"/>
                  </a:schemeClr>
                </a:gs>
                <a:gs pos="51000">
                  <a:srgbClr val="2B579A"/>
                </a:gs>
                <a:gs pos="100000">
                  <a:schemeClr val="bg1">
                    <a:alpha val="80000"/>
                  </a:schemeClr>
                </a:gs>
              </a:gsLst>
              <a:path path="circle">
                <a:fillToRect r="100000" b="100000"/>
              </a:path>
              <a:tileRect l="-100000" t="-10000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椭圆 40"/>
          <p:cNvSpPr/>
          <p:nvPr/>
        </p:nvSpPr>
        <p:spPr>
          <a:xfrm>
            <a:off x="11559625" y="145184"/>
            <a:ext cx="221064" cy="221064"/>
          </a:xfrm>
          <a:prstGeom prst="ellipse">
            <a:avLst/>
          </a:prstGeom>
          <a:solidFill>
            <a:srgbClr val="2B579A">
              <a:alpha val="72000"/>
            </a:srgbClr>
          </a:solidFill>
          <a:ln>
            <a:noFill/>
          </a:ln>
          <a:effectLst>
            <a:outerShdw blurRad="76200" dist="38100" dir="2700000" algn="tl" rotWithShape="0">
              <a:srgbClr val="2B579A">
                <a:alpha val="6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2" name="椭圆 41"/>
          <p:cNvSpPr/>
          <p:nvPr/>
        </p:nvSpPr>
        <p:spPr>
          <a:xfrm>
            <a:off x="10966230" y="1358203"/>
            <a:ext cx="309823" cy="309823"/>
          </a:xfrm>
          <a:prstGeom prst="ellipse">
            <a:avLst/>
          </a:prstGeom>
          <a:solidFill>
            <a:srgbClr val="2B579A"/>
          </a:solidFill>
          <a:ln>
            <a:noFill/>
          </a:ln>
          <a:effectLst>
            <a:outerShdw blurRad="76200" dist="38100" dir="2700000" algn="tl" rotWithShape="0">
              <a:srgbClr val="2B579A">
                <a:alpha val="6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3" name="椭圆 42"/>
          <p:cNvSpPr/>
          <p:nvPr/>
        </p:nvSpPr>
        <p:spPr>
          <a:xfrm>
            <a:off x="11741499" y="848430"/>
            <a:ext cx="221064" cy="221064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4" name="椭圆 43"/>
          <p:cNvSpPr/>
          <p:nvPr/>
        </p:nvSpPr>
        <p:spPr>
          <a:xfrm>
            <a:off x="10539969" y="706657"/>
            <a:ext cx="147376" cy="147376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33912FE-2084-47E0-907B-6DDECAB3532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32324"/>
            <a:ext cx="10515600" cy="4351338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US" dirty="0"/>
              <a:t>Autoregressive neural network</a:t>
            </a:r>
          </a:p>
        </p:txBody>
      </p:sp>
      <p:sp>
        <p:nvSpPr>
          <p:cNvPr id="19" name="椭圆 36">
            <a:extLst>
              <a:ext uri="{FF2B5EF4-FFF2-40B4-BE49-F238E27FC236}">
                <a16:creationId xmlns:a16="http://schemas.microsoft.com/office/drawing/2014/main" id="{E9D152E9-65DB-4276-90DB-7FE833904EBB}"/>
              </a:ext>
            </a:extLst>
          </p:cNvPr>
          <p:cNvSpPr/>
          <p:nvPr/>
        </p:nvSpPr>
        <p:spPr>
          <a:xfrm>
            <a:off x="1497427" y="5424061"/>
            <a:ext cx="221064" cy="221064"/>
          </a:xfrm>
          <a:prstGeom prst="ellipse">
            <a:avLst/>
          </a:prstGeom>
          <a:solidFill>
            <a:srgbClr val="2B579A">
              <a:alpha val="72000"/>
            </a:srgbClr>
          </a:solidFill>
          <a:ln>
            <a:noFill/>
          </a:ln>
          <a:effectLst>
            <a:outerShdw blurRad="76200" dist="38100" dir="2700000" algn="tl" rotWithShape="0">
              <a:srgbClr val="2B579A">
                <a:alpha val="6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0" name="椭圆 37">
            <a:extLst>
              <a:ext uri="{FF2B5EF4-FFF2-40B4-BE49-F238E27FC236}">
                <a16:creationId xmlns:a16="http://schemas.microsoft.com/office/drawing/2014/main" id="{E3D200CA-57FF-489F-90E4-51BB5F74677A}"/>
              </a:ext>
            </a:extLst>
          </p:cNvPr>
          <p:cNvSpPr/>
          <p:nvPr/>
        </p:nvSpPr>
        <p:spPr>
          <a:xfrm>
            <a:off x="173892" y="6462369"/>
            <a:ext cx="309823" cy="309823"/>
          </a:xfrm>
          <a:prstGeom prst="ellipse">
            <a:avLst/>
          </a:prstGeom>
          <a:solidFill>
            <a:srgbClr val="2B579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1" name="椭圆 38">
            <a:extLst>
              <a:ext uri="{FF2B5EF4-FFF2-40B4-BE49-F238E27FC236}">
                <a16:creationId xmlns:a16="http://schemas.microsoft.com/office/drawing/2014/main" id="{70332924-5AFF-4973-BF0C-21B4049052F8}"/>
              </a:ext>
            </a:extLst>
          </p:cNvPr>
          <p:cNvSpPr/>
          <p:nvPr/>
        </p:nvSpPr>
        <p:spPr>
          <a:xfrm>
            <a:off x="70334" y="5388230"/>
            <a:ext cx="221064" cy="221064"/>
          </a:xfrm>
          <a:prstGeom prst="ellipse">
            <a:avLst/>
          </a:prstGeom>
          <a:ln>
            <a:noFill/>
          </a:ln>
          <a:effectLst>
            <a:outerShdw blurRad="76200" dist="38100" dir="2700000" algn="tl" rotWithShape="0">
              <a:srgbClr val="2B579A">
                <a:alpha val="6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2" name="椭圆 39">
            <a:extLst>
              <a:ext uri="{FF2B5EF4-FFF2-40B4-BE49-F238E27FC236}">
                <a16:creationId xmlns:a16="http://schemas.microsoft.com/office/drawing/2014/main" id="{D3F2E244-AA46-4D4B-99AF-65EAC1DDBBCB}"/>
              </a:ext>
            </a:extLst>
          </p:cNvPr>
          <p:cNvSpPr/>
          <p:nvPr/>
        </p:nvSpPr>
        <p:spPr>
          <a:xfrm>
            <a:off x="829845" y="5044364"/>
            <a:ext cx="147376" cy="147376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8" name="TextBox 67">
            <a:extLst>
              <a:ext uri="{FF2B5EF4-FFF2-40B4-BE49-F238E27FC236}">
                <a16:creationId xmlns:a16="http://schemas.microsoft.com/office/drawing/2014/main" id="{931085C6-E44E-7F08-38E5-E3D37B25523B}"/>
              </a:ext>
            </a:extLst>
          </p:cNvPr>
          <p:cNvSpPr txBox="1"/>
          <p:nvPr/>
        </p:nvSpPr>
        <p:spPr>
          <a:xfrm>
            <a:off x="4898327" y="6444475"/>
            <a:ext cx="745646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0" i="0" dirty="0" err="1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Sharir</a:t>
            </a:r>
            <a:r>
              <a:rPr lang="en-US" sz="1200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, Or, et al. "Deep autoregressive models for the efficient variational simulation of many-body quantum systems." Physical review letters 124.2 (2020): 020503.</a:t>
            </a:r>
            <a:endParaRPr lang="en-US" sz="1200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3484CA57-F5EF-4F89-CFBA-D6A5ADEE325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47644" y="2492444"/>
            <a:ext cx="6835732" cy="3116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05553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文本框 29"/>
          <p:cNvSpPr txBox="1"/>
          <p:nvPr/>
        </p:nvSpPr>
        <p:spPr>
          <a:xfrm>
            <a:off x="328803" y="426402"/>
            <a:ext cx="801133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4000" dirty="0">
                <a:solidFill>
                  <a:srgbClr val="2B579A"/>
                </a:solidFill>
                <a:ea typeface="Microsoft YaHei" panose="020B0503020204020204" pitchFamily="34" charset="-122"/>
              </a:rPr>
              <a:t>Neural network quantum state</a:t>
            </a:r>
            <a:endParaRPr lang="zh-CN" altLang="en-US" sz="4000" dirty="0">
              <a:solidFill>
                <a:srgbClr val="2B579A"/>
              </a:solidFill>
              <a:ea typeface="Microsoft YaHei" panose="020B0503020204020204" pitchFamily="34" charset="-122"/>
            </a:endParaRPr>
          </a:p>
        </p:txBody>
      </p:sp>
      <p:cxnSp>
        <p:nvCxnSpPr>
          <p:cNvPr id="32" name="直接连接符 31"/>
          <p:cNvCxnSpPr>
            <a:cxnSpLocks/>
          </p:cNvCxnSpPr>
          <p:nvPr/>
        </p:nvCxnSpPr>
        <p:spPr>
          <a:xfrm>
            <a:off x="328803" y="1175657"/>
            <a:ext cx="8011333" cy="0"/>
          </a:xfrm>
          <a:prstGeom prst="line">
            <a:avLst/>
          </a:prstGeom>
          <a:ln w="57150">
            <a:gradFill flip="none" rotWithShape="1">
              <a:gsLst>
                <a:gs pos="0">
                  <a:schemeClr val="accent1">
                    <a:lumMod val="5000"/>
                    <a:lumOff val="95000"/>
                    <a:alpha val="80000"/>
                  </a:schemeClr>
                </a:gs>
                <a:gs pos="51000">
                  <a:srgbClr val="2B579A"/>
                </a:gs>
                <a:gs pos="100000">
                  <a:schemeClr val="bg1">
                    <a:alpha val="80000"/>
                  </a:schemeClr>
                </a:gs>
              </a:gsLst>
              <a:path path="circle">
                <a:fillToRect r="100000" b="100000"/>
              </a:path>
              <a:tileRect l="-100000" t="-10000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椭圆 40"/>
          <p:cNvSpPr/>
          <p:nvPr/>
        </p:nvSpPr>
        <p:spPr>
          <a:xfrm>
            <a:off x="11559625" y="145184"/>
            <a:ext cx="221064" cy="221064"/>
          </a:xfrm>
          <a:prstGeom prst="ellipse">
            <a:avLst/>
          </a:prstGeom>
          <a:solidFill>
            <a:srgbClr val="2B579A">
              <a:alpha val="72000"/>
            </a:srgbClr>
          </a:solidFill>
          <a:ln>
            <a:noFill/>
          </a:ln>
          <a:effectLst>
            <a:outerShdw blurRad="76200" dist="38100" dir="2700000" algn="tl" rotWithShape="0">
              <a:srgbClr val="2B579A">
                <a:alpha val="6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2" name="椭圆 41"/>
          <p:cNvSpPr/>
          <p:nvPr/>
        </p:nvSpPr>
        <p:spPr>
          <a:xfrm>
            <a:off x="10966230" y="1358203"/>
            <a:ext cx="309823" cy="309823"/>
          </a:xfrm>
          <a:prstGeom prst="ellipse">
            <a:avLst/>
          </a:prstGeom>
          <a:solidFill>
            <a:srgbClr val="2B579A"/>
          </a:solidFill>
          <a:ln>
            <a:noFill/>
          </a:ln>
          <a:effectLst>
            <a:outerShdw blurRad="76200" dist="38100" dir="2700000" algn="tl" rotWithShape="0">
              <a:srgbClr val="2B579A">
                <a:alpha val="6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3" name="椭圆 42"/>
          <p:cNvSpPr/>
          <p:nvPr/>
        </p:nvSpPr>
        <p:spPr>
          <a:xfrm>
            <a:off x="11741499" y="848430"/>
            <a:ext cx="221064" cy="221064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4" name="椭圆 43"/>
          <p:cNvSpPr/>
          <p:nvPr/>
        </p:nvSpPr>
        <p:spPr>
          <a:xfrm>
            <a:off x="10539969" y="706657"/>
            <a:ext cx="147376" cy="147376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33912FE-2084-47E0-907B-6DDECAB3532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32324"/>
            <a:ext cx="10515600" cy="4351338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US" dirty="0"/>
              <a:t>Recurrent neural network</a:t>
            </a:r>
          </a:p>
        </p:txBody>
      </p:sp>
      <p:sp>
        <p:nvSpPr>
          <p:cNvPr id="19" name="椭圆 36">
            <a:extLst>
              <a:ext uri="{FF2B5EF4-FFF2-40B4-BE49-F238E27FC236}">
                <a16:creationId xmlns:a16="http://schemas.microsoft.com/office/drawing/2014/main" id="{E9D152E9-65DB-4276-90DB-7FE833904EBB}"/>
              </a:ext>
            </a:extLst>
          </p:cNvPr>
          <p:cNvSpPr/>
          <p:nvPr/>
        </p:nvSpPr>
        <p:spPr>
          <a:xfrm>
            <a:off x="1497427" y="5424061"/>
            <a:ext cx="221064" cy="221064"/>
          </a:xfrm>
          <a:prstGeom prst="ellipse">
            <a:avLst/>
          </a:prstGeom>
          <a:solidFill>
            <a:srgbClr val="2B579A">
              <a:alpha val="72000"/>
            </a:srgbClr>
          </a:solidFill>
          <a:ln>
            <a:noFill/>
          </a:ln>
          <a:effectLst>
            <a:outerShdw blurRad="76200" dist="38100" dir="2700000" algn="tl" rotWithShape="0">
              <a:srgbClr val="2B579A">
                <a:alpha val="6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0" name="椭圆 37">
            <a:extLst>
              <a:ext uri="{FF2B5EF4-FFF2-40B4-BE49-F238E27FC236}">
                <a16:creationId xmlns:a16="http://schemas.microsoft.com/office/drawing/2014/main" id="{E3D200CA-57FF-489F-90E4-51BB5F74677A}"/>
              </a:ext>
            </a:extLst>
          </p:cNvPr>
          <p:cNvSpPr/>
          <p:nvPr/>
        </p:nvSpPr>
        <p:spPr>
          <a:xfrm>
            <a:off x="173892" y="6462369"/>
            <a:ext cx="309823" cy="309823"/>
          </a:xfrm>
          <a:prstGeom prst="ellipse">
            <a:avLst/>
          </a:prstGeom>
          <a:solidFill>
            <a:srgbClr val="2B579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1" name="椭圆 38">
            <a:extLst>
              <a:ext uri="{FF2B5EF4-FFF2-40B4-BE49-F238E27FC236}">
                <a16:creationId xmlns:a16="http://schemas.microsoft.com/office/drawing/2014/main" id="{70332924-5AFF-4973-BF0C-21B4049052F8}"/>
              </a:ext>
            </a:extLst>
          </p:cNvPr>
          <p:cNvSpPr/>
          <p:nvPr/>
        </p:nvSpPr>
        <p:spPr>
          <a:xfrm>
            <a:off x="70334" y="5388230"/>
            <a:ext cx="221064" cy="221064"/>
          </a:xfrm>
          <a:prstGeom prst="ellipse">
            <a:avLst/>
          </a:prstGeom>
          <a:ln>
            <a:noFill/>
          </a:ln>
          <a:effectLst>
            <a:outerShdw blurRad="76200" dist="38100" dir="2700000" algn="tl" rotWithShape="0">
              <a:srgbClr val="2B579A">
                <a:alpha val="6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2" name="椭圆 39">
            <a:extLst>
              <a:ext uri="{FF2B5EF4-FFF2-40B4-BE49-F238E27FC236}">
                <a16:creationId xmlns:a16="http://schemas.microsoft.com/office/drawing/2014/main" id="{D3F2E244-AA46-4D4B-99AF-65EAC1DDBBCB}"/>
              </a:ext>
            </a:extLst>
          </p:cNvPr>
          <p:cNvSpPr/>
          <p:nvPr/>
        </p:nvSpPr>
        <p:spPr>
          <a:xfrm>
            <a:off x="829845" y="5044364"/>
            <a:ext cx="147376" cy="147376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8" name="TextBox 67">
            <a:extLst>
              <a:ext uri="{FF2B5EF4-FFF2-40B4-BE49-F238E27FC236}">
                <a16:creationId xmlns:a16="http://schemas.microsoft.com/office/drawing/2014/main" id="{931085C6-E44E-7F08-38E5-E3D37B25523B}"/>
              </a:ext>
            </a:extLst>
          </p:cNvPr>
          <p:cNvSpPr txBox="1"/>
          <p:nvPr/>
        </p:nvSpPr>
        <p:spPr>
          <a:xfrm>
            <a:off x="4898327" y="6444475"/>
            <a:ext cx="745646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0" i="0" dirty="0" err="1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Hibat</a:t>
            </a:r>
            <a:r>
              <a:rPr lang="en-US" sz="1200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-Allah, Mohamed, et al. "Recurrent neural network wave functions." Physical Review Research 2.2 (2020): 023358.</a:t>
            </a:r>
            <a:endParaRPr lang="en-US" sz="1200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93067C5C-882B-1905-311E-A1240353703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33487" y="2255922"/>
            <a:ext cx="3925026" cy="39844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00786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文本框 29"/>
          <p:cNvSpPr txBox="1"/>
          <p:nvPr/>
        </p:nvSpPr>
        <p:spPr>
          <a:xfrm>
            <a:off x="328803" y="426402"/>
            <a:ext cx="801133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4000" dirty="0">
                <a:solidFill>
                  <a:srgbClr val="2B579A"/>
                </a:solidFill>
                <a:ea typeface="Microsoft YaHei" panose="020B0503020204020204" pitchFamily="34" charset="-122"/>
              </a:rPr>
              <a:t>Neural network quantum state</a:t>
            </a:r>
            <a:endParaRPr lang="zh-CN" altLang="en-US" sz="4000" dirty="0">
              <a:solidFill>
                <a:srgbClr val="2B579A"/>
              </a:solidFill>
              <a:ea typeface="Microsoft YaHei" panose="020B0503020204020204" pitchFamily="34" charset="-122"/>
            </a:endParaRPr>
          </a:p>
        </p:txBody>
      </p:sp>
      <p:cxnSp>
        <p:nvCxnSpPr>
          <p:cNvPr id="32" name="直接连接符 31"/>
          <p:cNvCxnSpPr>
            <a:cxnSpLocks/>
          </p:cNvCxnSpPr>
          <p:nvPr/>
        </p:nvCxnSpPr>
        <p:spPr>
          <a:xfrm>
            <a:off x="328803" y="1175657"/>
            <a:ext cx="8011333" cy="0"/>
          </a:xfrm>
          <a:prstGeom prst="line">
            <a:avLst/>
          </a:prstGeom>
          <a:ln w="57150">
            <a:gradFill flip="none" rotWithShape="1">
              <a:gsLst>
                <a:gs pos="0">
                  <a:schemeClr val="accent1">
                    <a:lumMod val="5000"/>
                    <a:lumOff val="95000"/>
                    <a:alpha val="80000"/>
                  </a:schemeClr>
                </a:gs>
                <a:gs pos="51000">
                  <a:srgbClr val="2B579A"/>
                </a:gs>
                <a:gs pos="100000">
                  <a:schemeClr val="bg1">
                    <a:alpha val="80000"/>
                  </a:schemeClr>
                </a:gs>
              </a:gsLst>
              <a:path path="circle">
                <a:fillToRect r="100000" b="100000"/>
              </a:path>
              <a:tileRect l="-100000" t="-10000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椭圆 40"/>
          <p:cNvSpPr/>
          <p:nvPr/>
        </p:nvSpPr>
        <p:spPr>
          <a:xfrm>
            <a:off x="11559625" y="145184"/>
            <a:ext cx="221064" cy="221064"/>
          </a:xfrm>
          <a:prstGeom prst="ellipse">
            <a:avLst/>
          </a:prstGeom>
          <a:solidFill>
            <a:srgbClr val="2B579A">
              <a:alpha val="72000"/>
            </a:srgbClr>
          </a:solidFill>
          <a:ln>
            <a:noFill/>
          </a:ln>
          <a:effectLst>
            <a:outerShdw blurRad="76200" dist="38100" dir="2700000" algn="tl" rotWithShape="0">
              <a:srgbClr val="2B579A">
                <a:alpha val="6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2" name="椭圆 41"/>
          <p:cNvSpPr/>
          <p:nvPr/>
        </p:nvSpPr>
        <p:spPr>
          <a:xfrm>
            <a:off x="10966230" y="1358203"/>
            <a:ext cx="309823" cy="309823"/>
          </a:xfrm>
          <a:prstGeom prst="ellipse">
            <a:avLst/>
          </a:prstGeom>
          <a:solidFill>
            <a:srgbClr val="2B579A"/>
          </a:solidFill>
          <a:ln>
            <a:noFill/>
          </a:ln>
          <a:effectLst>
            <a:outerShdw blurRad="76200" dist="38100" dir="2700000" algn="tl" rotWithShape="0">
              <a:srgbClr val="2B579A">
                <a:alpha val="6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3" name="椭圆 42"/>
          <p:cNvSpPr/>
          <p:nvPr/>
        </p:nvSpPr>
        <p:spPr>
          <a:xfrm>
            <a:off x="11741499" y="848430"/>
            <a:ext cx="221064" cy="221064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4" name="椭圆 43"/>
          <p:cNvSpPr/>
          <p:nvPr/>
        </p:nvSpPr>
        <p:spPr>
          <a:xfrm>
            <a:off x="10539969" y="706657"/>
            <a:ext cx="147376" cy="147376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33912FE-2084-47E0-907B-6DDECAB3532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32324"/>
            <a:ext cx="10515600" cy="4351338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US" dirty="0"/>
              <a:t>Transformer</a:t>
            </a:r>
          </a:p>
        </p:txBody>
      </p:sp>
      <p:sp>
        <p:nvSpPr>
          <p:cNvPr id="19" name="椭圆 36">
            <a:extLst>
              <a:ext uri="{FF2B5EF4-FFF2-40B4-BE49-F238E27FC236}">
                <a16:creationId xmlns:a16="http://schemas.microsoft.com/office/drawing/2014/main" id="{E9D152E9-65DB-4276-90DB-7FE833904EBB}"/>
              </a:ext>
            </a:extLst>
          </p:cNvPr>
          <p:cNvSpPr/>
          <p:nvPr/>
        </p:nvSpPr>
        <p:spPr>
          <a:xfrm>
            <a:off x="1497427" y="5424061"/>
            <a:ext cx="221064" cy="221064"/>
          </a:xfrm>
          <a:prstGeom prst="ellipse">
            <a:avLst/>
          </a:prstGeom>
          <a:solidFill>
            <a:srgbClr val="2B579A">
              <a:alpha val="72000"/>
            </a:srgbClr>
          </a:solidFill>
          <a:ln>
            <a:noFill/>
          </a:ln>
          <a:effectLst>
            <a:outerShdw blurRad="76200" dist="38100" dir="2700000" algn="tl" rotWithShape="0">
              <a:srgbClr val="2B579A">
                <a:alpha val="6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0" name="椭圆 37">
            <a:extLst>
              <a:ext uri="{FF2B5EF4-FFF2-40B4-BE49-F238E27FC236}">
                <a16:creationId xmlns:a16="http://schemas.microsoft.com/office/drawing/2014/main" id="{E3D200CA-57FF-489F-90E4-51BB5F74677A}"/>
              </a:ext>
            </a:extLst>
          </p:cNvPr>
          <p:cNvSpPr/>
          <p:nvPr/>
        </p:nvSpPr>
        <p:spPr>
          <a:xfrm>
            <a:off x="173892" y="6462369"/>
            <a:ext cx="309823" cy="309823"/>
          </a:xfrm>
          <a:prstGeom prst="ellipse">
            <a:avLst/>
          </a:prstGeom>
          <a:solidFill>
            <a:srgbClr val="2B579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1" name="椭圆 38">
            <a:extLst>
              <a:ext uri="{FF2B5EF4-FFF2-40B4-BE49-F238E27FC236}">
                <a16:creationId xmlns:a16="http://schemas.microsoft.com/office/drawing/2014/main" id="{70332924-5AFF-4973-BF0C-21B4049052F8}"/>
              </a:ext>
            </a:extLst>
          </p:cNvPr>
          <p:cNvSpPr/>
          <p:nvPr/>
        </p:nvSpPr>
        <p:spPr>
          <a:xfrm>
            <a:off x="70334" y="5388230"/>
            <a:ext cx="221064" cy="221064"/>
          </a:xfrm>
          <a:prstGeom prst="ellipse">
            <a:avLst/>
          </a:prstGeom>
          <a:ln>
            <a:noFill/>
          </a:ln>
          <a:effectLst>
            <a:outerShdw blurRad="76200" dist="38100" dir="2700000" algn="tl" rotWithShape="0">
              <a:srgbClr val="2B579A">
                <a:alpha val="6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2" name="椭圆 39">
            <a:extLst>
              <a:ext uri="{FF2B5EF4-FFF2-40B4-BE49-F238E27FC236}">
                <a16:creationId xmlns:a16="http://schemas.microsoft.com/office/drawing/2014/main" id="{D3F2E244-AA46-4D4B-99AF-65EAC1DDBBCB}"/>
              </a:ext>
            </a:extLst>
          </p:cNvPr>
          <p:cNvSpPr/>
          <p:nvPr/>
        </p:nvSpPr>
        <p:spPr>
          <a:xfrm>
            <a:off x="829845" y="5044364"/>
            <a:ext cx="147376" cy="147376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8" name="TextBox 67">
            <a:extLst>
              <a:ext uri="{FF2B5EF4-FFF2-40B4-BE49-F238E27FC236}">
                <a16:creationId xmlns:a16="http://schemas.microsoft.com/office/drawing/2014/main" id="{931085C6-E44E-7F08-38E5-E3D37B25523B}"/>
              </a:ext>
            </a:extLst>
          </p:cNvPr>
          <p:cNvSpPr txBox="1"/>
          <p:nvPr/>
        </p:nvSpPr>
        <p:spPr>
          <a:xfrm>
            <a:off x="4898327" y="6444475"/>
            <a:ext cx="745646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Zhang, Yuan-Hang, and Massimiliano Di Ventra. "Transformer Quantum State: A Multi-Purpose Model for Quantum Many-Body Problems." </a:t>
            </a:r>
            <a:r>
              <a:rPr lang="en-US" sz="1200" b="0" i="0" dirty="0" err="1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arXiv</a:t>
            </a:r>
            <a:r>
              <a:rPr lang="en-US" sz="1200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 preprint arXiv:2208.01758 (2022).</a:t>
            </a:r>
            <a:endParaRPr lang="en-US" sz="12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BE0AB1D-D5A6-F7A3-9F0A-AF8F9DFBA61E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205532" y="2130224"/>
            <a:ext cx="9614194" cy="37534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74127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文本框 29"/>
          <p:cNvSpPr txBox="1"/>
          <p:nvPr/>
        </p:nvSpPr>
        <p:spPr>
          <a:xfrm>
            <a:off x="328803" y="426402"/>
            <a:ext cx="801133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4000" dirty="0">
                <a:solidFill>
                  <a:srgbClr val="2B579A"/>
                </a:solidFill>
                <a:ea typeface="Microsoft YaHei" panose="020B0503020204020204" pitchFamily="34" charset="-122"/>
              </a:rPr>
              <a:t>Roadmap</a:t>
            </a:r>
            <a:endParaRPr lang="zh-CN" altLang="en-US" sz="4000" dirty="0">
              <a:solidFill>
                <a:srgbClr val="2B579A"/>
              </a:solidFill>
              <a:ea typeface="Microsoft YaHei" panose="020B0503020204020204" pitchFamily="34" charset="-122"/>
            </a:endParaRPr>
          </a:p>
        </p:txBody>
      </p:sp>
      <p:cxnSp>
        <p:nvCxnSpPr>
          <p:cNvPr id="32" name="直接连接符 31"/>
          <p:cNvCxnSpPr>
            <a:cxnSpLocks/>
          </p:cNvCxnSpPr>
          <p:nvPr/>
        </p:nvCxnSpPr>
        <p:spPr>
          <a:xfrm>
            <a:off x="328803" y="1175657"/>
            <a:ext cx="8011333" cy="0"/>
          </a:xfrm>
          <a:prstGeom prst="line">
            <a:avLst/>
          </a:prstGeom>
          <a:ln w="57150">
            <a:gradFill flip="none" rotWithShape="1">
              <a:gsLst>
                <a:gs pos="0">
                  <a:schemeClr val="accent1">
                    <a:lumMod val="5000"/>
                    <a:lumOff val="95000"/>
                    <a:alpha val="80000"/>
                  </a:schemeClr>
                </a:gs>
                <a:gs pos="51000">
                  <a:srgbClr val="2B579A"/>
                </a:gs>
                <a:gs pos="100000">
                  <a:schemeClr val="bg1">
                    <a:alpha val="80000"/>
                  </a:schemeClr>
                </a:gs>
              </a:gsLst>
              <a:path path="circle">
                <a:fillToRect r="100000" b="100000"/>
              </a:path>
              <a:tileRect l="-100000" t="-10000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67" name="Group 66">
            <a:extLst>
              <a:ext uri="{FF2B5EF4-FFF2-40B4-BE49-F238E27FC236}">
                <a16:creationId xmlns:a16="http://schemas.microsoft.com/office/drawing/2014/main" id="{F6AD0B8C-76E6-47A7-5B55-20D7DFC5E628}"/>
              </a:ext>
            </a:extLst>
          </p:cNvPr>
          <p:cNvGrpSpPr/>
          <p:nvPr/>
        </p:nvGrpSpPr>
        <p:grpSpPr>
          <a:xfrm>
            <a:off x="3033272" y="2097034"/>
            <a:ext cx="1068005" cy="1698795"/>
            <a:chOff x="1974787" y="2062176"/>
            <a:chExt cx="1068005" cy="1698795"/>
          </a:xfrm>
        </p:grpSpPr>
        <p:pic>
          <p:nvPicPr>
            <p:cNvPr id="34" name="Picture 33">
              <a:extLst>
                <a:ext uri="{FF2B5EF4-FFF2-40B4-BE49-F238E27FC236}">
                  <a16:creationId xmlns:a16="http://schemas.microsoft.com/office/drawing/2014/main" id="{02A611C7-0A1B-AA86-9E90-059A98AC9A0D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974787" y="2062176"/>
              <a:ext cx="1068004" cy="1366824"/>
            </a:xfrm>
            <a:prstGeom prst="rect">
              <a:avLst/>
            </a:prstGeom>
          </p:spPr>
        </p:pic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197FD639-145A-F5F2-6C55-33CD50AB507A}"/>
                </a:ext>
              </a:extLst>
            </p:cNvPr>
            <p:cNvSpPr txBox="1"/>
            <p:nvPr/>
          </p:nvSpPr>
          <p:spPr>
            <a:xfrm>
              <a:off x="1974787" y="3299306"/>
              <a:ext cx="1068005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/>
                <a:t>RBM</a:t>
              </a:r>
            </a:p>
          </p:txBody>
        </p:sp>
      </p:grpSp>
      <p:sp>
        <p:nvSpPr>
          <p:cNvPr id="40" name="Arrow: Right 39">
            <a:extLst>
              <a:ext uri="{FF2B5EF4-FFF2-40B4-BE49-F238E27FC236}">
                <a16:creationId xmlns:a16="http://schemas.microsoft.com/office/drawing/2014/main" id="{37005889-5CA5-9959-007A-30D0F336B15E}"/>
              </a:ext>
            </a:extLst>
          </p:cNvPr>
          <p:cNvSpPr/>
          <p:nvPr/>
        </p:nvSpPr>
        <p:spPr>
          <a:xfrm>
            <a:off x="328803" y="3996364"/>
            <a:ext cx="11710797" cy="309822"/>
          </a:xfrm>
          <a:prstGeom prst="rightArrow">
            <a:avLst>
              <a:gd name="adj1" fmla="val 50000"/>
              <a:gd name="adj2" fmla="val 105151"/>
            </a:avLst>
          </a:prstGeom>
          <a:ln w="28575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8" name="Group 67">
            <a:extLst>
              <a:ext uri="{FF2B5EF4-FFF2-40B4-BE49-F238E27FC236}">
                <a16:creationId xmlns:a16="http://schemas.microsoft.com/office/drawing/2014/main" id="{12DBF64F-9597-FBEE-C0C5-42CF2DC4633D}"/>
              </a:ext>
            </a:extLst>
          </p:cNvPr>
          <p:cNvGrpSpPr/>
          <p:nvPr/>
        </p:nvGrpSpPr>
        <p:grpSpPr>
          <a:xfrm>
            <a:off x="235938" y="5103910"/>
            <a:ext cx="2812369" cy="1290090"/>
            <a:chOff x="6768511" y="2315779"/>
            <a:chExt cx="2812369" cy="1290090"/>
          </a:xfrm>
        </p:grpSpPr>
        <p:pic>
          <p:nvPicPr>
            <p:cNvPr id="49" name="Picture 48">
              <a:extLst>
                <a:ext uri="{FF2B5EF4-FFF2-40B4-BE49-F238E27FC236}">
                  <a16:creationId xmlns:a16="http://schemas.microsoft.com/office/drawing/2014/main" id="{7A696966-39C6-9324-9F3A-D94FBC0E69D7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768511" y="2315779"/>
              <a:ext cx="2812369" cy="937456"/>
            </a:xfrm>
            <a:prstGeom prst="rect">
              <a:avLst/>
            </a:prstGeom>
          </p:spPr>
        </p:pic>
        <p:sp>
          <p:nvSpPr>
            <p:cNvPr id="50" name="TextBox 49">
              <a:extLst>
                <a:ext uri="{FF2B5EF4-FFF2-40B4-BE49-F238E27FC236}">
                  <a16:creationId xmlns:a16="http://schemas.microsoft.com/office/drawing/2014/main" id="{FDEA1E70-B5A3-35B2-79AB-C98661ED586C}"/>
                </a:ext>
              </a:extLst>
            </p:cNvPr>
            <p:cNvSpPr txBox="1"/>
            <p:nvPr/>
          </p:nvSpPr>
          <p:spPr>
            <a:xfrm>
              <a:off x="7715054" y="3144204"/>
              <a:ext cx="91928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/>
                <a:t>RNN</a:t>
              </a:r>
            </a:p>
          </p:txBody>
        </p:sp>
      </p:grpSp>
      <p:grpSp>
        <p:nvGrpSpPr>
          <p:cNvPr id="71" name="Group 70">
            <a:extLst>
              <a:ext uri="{FF2B5EF4-FFF2-40B4-BE49-F238E27FC236}">
                <a16:creationId xmlns:a16="http://schemas.microsoft.com/office/drawing/2014/main" id="{3B1D8D1A-57DC-99AA-EF73-93735CB8E7DF}"/>
              </a:ext>
            </a:extLst>
          </p:cNvPr>
          <p:cNvGrpSpPr/>
          <p:nvPr/>
        </p:nvGrpSpPr>
        <p:grpSpPr>
          <a:xfrm>
            <a:off x="4906967" y="1603781"/>
            <a:ext cx="1652238" cy="2193812"/>
            <a:chOff x="2820595" y="4494898"/>
            <a:chExt cx="1652238" cy="2193812"/>
          </a:xfrm>
        </p:grpSpPr>
        <p:pic>
          <p:nvPicPr>
            <p:cNvPr id="52" name="Picture 51">
              <a:extLst>
                <a:ext uri="{FF2B5EF4-FFF2-40B4-BE49-F238E27FC236}">
                  <a16:creationId xmlns:a16="http://schemas.microsoft.com/office/drawing/2014/main" id="{44A6B935-34D4-BF48-EFA1-395709E7EDE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49907" b="28619"/>
            <a:stretch/>
          </p:blipFill>
          <p:spPr>
            <a:xfrm>
              <a:off x="2820595" y="4494898"/>
              <a:ext cx="1652238" cy="1765806"/>
            </a:xfrm>
            <a:prstGeom prst="rect">
              <a:avLst/>
            </a:prstGeom>
          </p:spPr>
        </p:pic>
        <p:sp>
          <p:nvSpPr>
            <p:cNvPr id="53" name="TextBox 52">
              <a:extLst>
                <a:ext uri="{FF2B5EF4-FFF2-40B4-BE49-F238E27FC236}">
                  <a16:creationId xmlns:a16="http://schemas.microsoft.com/office/drawing/2014/main" id="{6356129B-ED17-4A9D-8912-985C6FEFD45D}"/>
                </a:ext>
              </a:extLst>
            </p:cNvPr>
            <p:cNvSpPr txBox="1"/>
            <p:nvPr/>
          </p:nvSpPr>
          <p:spPr>
            <a:xfrm>
              <a:off x="3059309" y="6227045"/>
              <a:ext cx="117480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/>
                <a:t>LeNet-5</a:t>
              </a:r>
            </a:p>
          </p:txBody>
        </p:sp>
      </p:grpSp>
      <p:grpSp>
        <p:nvGrpSpPr>
          <p:cNvPr id="72" name="Group 71">
            <a:extLst>
              <a:ext uri="{FF2B5EF4-FFF2-40B4-BE49-F238E27FC236}">
                <a16:creationId xmlns:a16="http://schemas.microsoft.com/office/drawing/2014/main" id="{2D853A61-56AA-15B0-B1D4-7A07D4841ABB}"/>
              </a:ext>
            </a:extLst>
          </p:cNvPr>
          <p:cNvGrpSpPr/>
          <p:nvPr/>
        </p:nvGrpSpPr>
        <p:grpSpPr>
          <a:xfrm>
            <a:off x="3000922" y="4992242"/>
            <a:ext cx="2647095" cy="1459389"/>
            <a:chOff x="5938105" y="4767655"/>
            <a:chExt cx="2647095" cy="1459389"/>
          </a:xfrm>
        </p:grpSpPr>
        <p:sp>
          <p:nvSpPr>
            <p:cNvPr id="47" name="TextBox 46">
              <a:extLst>
                <a:ext uri="{FF2B5EF4-FFF2-40B4-BE49-F238E27FC236}">
                  <a16:creationId xmlns:a16="http://schemas.microsoft.com/office/drawing/2014/main" id="{0F72D5EA-F06E-C497-A7E6-EA0E6E89B525}"/>
                </a:ext>
              </a:extLst>
            </p:cNvPr>
            <p:cNvSpPr txBox="1"/>
            <p:nvPr/>
          </p:nvSpPr>
          <p:spPr>
            <a:xfrm>
              <a:off x="6727649" y="5765379"/>
              <a:ext cx="1068005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/>
                <a:t>LSTM</a:t>
              </a:r>
            </a:p>
          </p:txBody>
        </p:sp>
        <p:pic>
          <p:nvPicPr>
            <p:cNvPr id="55" name="Picture 54">
              <a:extLst>
                <a:ext uri="{FF2B5EF4-FFF2-40B4-BE49-F238E27FC236}">
                  <a16:creationId xmlns:a16="http://schemas.microsoft.com/office/drawing/2014/main" id="{6254274D-C7F8-1429-F31B-A9A52B05C65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481" b="31663"/>
            <a:stretch/>
          </p:blipFill>
          <p:spPr>
            <a:xfrm>
              <a:off x="5938105" y="4767655"/>
              <a:ext cx="2647095" cy="1138815"/>
            </a:xfrm>
            <a:prstGeom prst="rect">
              <a:avLst/>
            </a:prstGeom>
          </p:spPr>
        </p:pic>
      </p:grpSp>
      <p:grpSp>
        <p:nvGrpSpPr>
          <p:cNvPr id="66" name="Group 65">
            <a:extLst>
              <a:ext uri="{FF2B5EF4-FFF2-40B4-BE49-F238E27FC236}">
                <a16:creationId xmlns:a16="http://schemas.microsoft.com/office/drawing/2014/main" id="{6B2AFA9B-9849-4555-CB2F-291A17C54118}"/>
              </a:ext>
            </a:extLst>
          </p:cNvPr>
          <p:cNvGrpSpPr/>
          <p:nvPr/>
        </p:nvGrpSpPr>
        <p:grpSpPr>
          <a:xfrm>
            <a:off x="294531" y="2541673"/>
            <a:ext cx="2398601" cy="1215753"/>
            <a:chOff x="3850957" y="2394616"/>
            <a:chExt cx="2398601" cy="1215753"/>
          </a:xfrm>
        </p:grpSpPr>
        <p:pic>
          <p:nvPicPr>
            <p:cNvPr id="46" name="Picture 45">
              <a:extLst>
                <a:ext uri="{FF2B5EF4-FFF2-40B4-BE49-F238E27FC236}">
                  <a16:creationId xmlns:a16="http://schemas.microsoft.com/office/drawing/2014/main" id="{ECAAAE67-4606-5EEF-82BC-2C216BAE6F6A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850957" y="2394616"/>
              <a:ext cx="2398601" cy="736164"/>
            </a:xfrm>
            <a:prstGeom prst="rect">
              <a:avLst/>
            </a:prstGeom>
          </p:spPr>
        </p:pic>
        <p:sp>
          <p:nvSpPr>
            <p:cNvPr id="56" name="TextBox 55">
              <a:extLst>
                <a:ext uri="{FF2B5EF4-FFF2-40B4-BE49-F238E27FC236}">
                  <a16:creationId xmlns:a16="http://schemas.microsoft.com/office/drawing/2014/main" id="{0CF8E251-97A3-08D0-6210-4A9689A787C5}"/>
                </a:ext>
              </a:extLst>
            </p:cNvPr>
            <p:cNvSpPr txBox="1"/>
            <p:nvPr/>
          </p:nvSpPr>
          <p:spPr>
            <a:xfrm>
              <a:off x="4472833" y="3148704"/>
              <a:ext cx="1068005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/>
                <a:t>CNN</a:t>
              </a:r>
            </a:p>
          </p:txBody>
        </p:sp>
      </p:grpSp>
      <p:grpSp>
        <p:nvGrpSpPr>
          <p:cNvPr id="73" name="Group 72">
            <a:extLst>
              <a:ext uri="{FF2B5EF4-FFF2-40B4-BE49-F238E27FC236}">
                <a16:creationId xmlns:a16="http://schemas.microsoft.com/office/drawing/2014/main" id="{C6C457B4-DF08-63B7-C581-1ED8D7A45758}"/>
              </a:ext>
            </a:extLst>
          </p:cNvPr>
          <p:cNvGrpSpPr/>
          <p:nvPr/>
        </p:nvGrpSpPr>
        <p:grpSpPr>
          <a:xfrm>
            <a:off x="5752808" y="4916321"/>
            <a:ext cx="2490515" cy="1531297"/>
            <a:chOff x="9237022" y="4594896"/>
            <a:chExt cx="2490515" cy="1531297"/>
          </a:xfrm>
        </p:grpSpPr>
        <p:pic>
          <p:nvPicPr>
            <p:cNvPr id="58" name="Picture 57">
              <a:extLst>
                <a:ext uri="{FF2B5EF4-FFF2-40B4-BE49-F238E27FC236}">
                  <a16:creationId xmlns:a16="http://schemas.microsoft.com/office/drawing/2014/main" id="{DF251E82-1D14-2306-E7E3-B18160BC9AA6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237022" y="4594896"/>
              <a:ext cx="2490515" cy="1086135"/>
            </a:xfrm>
            <a:prstGeom prst="rect">
              <a:avLst/>
            </a:prstGeom>
          </p:spPr>
        </p:pic>
        <p:sp>
          <p:nvSpPr>
            <p:cNvPr id="59" name="TextBox 58">
              <a:extLst>
                <a:ext uri="{FF2B5EF4-FFF2-40B4-BE49-F238E27FC236}">
                  <a16:creationId xmlns:a16="http://schemas.microsoft.com/office/drawing/2014/main" id="{364B3D11-CA65-74B9-334F-A558878C450A}"/>
                </a:ext>
              </a:extLst>
            </p:cNvPr>
            <p:cNvSpPr txBox="1"/>
            <p:nvPr/>
          </p:nvSpPr>
          <p:spPr>
            <a:xfrm>
              <a:off x="9948278" y="5664528"/>
              <a:ext cx="1068005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/>
                <a:t>GAN</a:t>
              </a:r>
            </a:p>
          </p:txBody>
        </p:sp>
      </p:grpSp>
      <p:grpSp>
        <p:nvGrpSpPr>
          <p:cNvPr id="69" name="Group 68">
            <a:extLst>
              <a:ext uri="{FF2B5EF4-FFF2-40B4-BE49-F238E27FC236}">
                <a16:creationId xmlns:a16="http://schemas.microsoft.com/office/drawing/2014/main" id="{EF9F403A-CB93-E759-EF51-8CA4ED3D1EFB}"/>
              </a:ext>
            </a:extLst>
          </p:cNvPr>
          <p:cNvGrpSpPr/>
          <p:nvPr/>
        </p:nvGrpSpPr>
        <p:grpSpPr>
          <a:xfrm>
            <a:off x="9575753" y="908533"/>
            <a:ext cx="1927989" cy="2887295"/>
            <a:chOff x="9975278" y="1018276"/>
            <a:chExt cx="1927989" cy="2887295"/>
          </a:xfrm>
        </p:grpSpPr>
        <p:pic>
          <p:nvPicPr>
            <p:cNvPr id="61" name="Picture 60">
              <a:extLst>
                <a:ext uri="{FF2B5EF4-FFF2-40B4-BE49-F238E27FC236}">
                  <a16:creationId xmlns:a16="http://schemas.microsoft.com/office/drawing/2014/main" id="{B1CE9307-A00A-DD42-8535-11CD50FF3D84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9975278" y="1018276"/>
              <a:ext cx="1795647" cy="2519129"/>
            </a:xfrm>
            <a:prstGeom prst="rect">
              <a:avLst/>
            </a:prstGeom>
          </p:spPr>
        </p:pic>
        <p:sp>
          <p:nvSpPr>
            <p:cNvPr id="62" name="TextBox 61">
              <a:extLst>
                <a:ext uri="{FF2B5EF4-FFF2-40B4-BE49-F238E27FC236}">
                  <a16:creationId xmlns:a16="http://schemas.microsoft.com/office/drawing/2014/main" id="{915ACFB3-B93E-91E7-1BBF-107D64C9BEFE}"/>
                </a:ext>
              </a:extLst>
            </p:cNvPr>
            <p:cNvSpPr txBox="1"/>
            <p:nvPr/>
          </p:nvSpPr>
          <p:spPr>
            <a:xfrm>
              <a:off x="10029192" y="3443906"/>
              <a:ext cx="1874075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/>
                <a:t>Transformer</a:t>
              </a:r>
            </a:p>
          </p:txBody>
        </p:sp>
      </p:grpSp>
      <p:grpSp>
        <p:nvGrpSpPr>
          <p:cNvPr id="70" name="Group 69">
            <a:extLst>
              <a:ext uri="{FF2B5EF4-FFF2-40B4-BE49-F238E27FC236}">
                <a16:creationId xmlns:a16="http://schemas.microsoft.com/office/drawing/2014/main" id="{8A753081-1440-580B-7312-2AD8F6398F65}"/>
              </a:ext>
            </a:extLst>
          </p:cNvPr>
          <p:cNvGrpSpPr/>
          <p:nvPr/>
        </p:nvGrpSpPr>
        <p:grpSpPr>
          <a:xfrm>
            <a:off x="6964588" y="1824822"/>
            <a:ext cx="2247957" cy="1974200"/>
            <a:chOff x="370650" y="4668343"/>
            <a:chExt cx="2247957" cy="1974200"/>
          </a:xfrm>
        </p:grpSpPr>
        <p:pic>
          <p:nvPicPr>
            <p:cNvPr id="64" name="Picture 63">
              <a:extLst>
                <a:ext uri="{FF2B5EF4-FFF2-40B4-BE49-F238E27FC236}">
                  <a16:creationId xmlns:a16="http://schemas.microsoft.com/office/drawing/2014/main" id="{E9914BCE-8E19-604A-10B8-76CBE67A4DC7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70650" y="4668343"/>
              <a:ext cx="2247957" cy="1264476"/>
            </a:xfrm>
            <a:prstGeom prst="rect">
              <a:avLst/>
            </a:prstGeom>
          </p:spPr>
        </p:pic>
        <p:sp>
          <p:nvSpPr>
            <p:cNvPr id="65" name="TextBox 64">
              <a:extLst>
                <a:ext uri="{FF2B5EF4-FFF2-40B4-BE49-F238E27FC236}">
                  <a16:creationId xmlns:a16="http://schemas.microsoft.com/office/drawing/2014/main" id="{F4102921-91FC-41A4-CE78-07E6BF8593C2}"/>
                </a:ext>
              </a:extLst>
            </p:cNvPr>
            <p:cNvSpPr txBox="1"/>
            <p:nvPr/>
          </p:nvSpPr>
          <p:spPr>
            <a:xfrm>
              <a:off x="724644" y="5811546"/>
              <a:ext cx="1374355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/>
                <a:t>Diffusion model</a:t>
              </a:r>
            </a:p>
          </p:txBody>
        </p:sp>
      </p:grpSp>
      <p:sp>
        <p:nvSpPr>
          <p:cNvPr id="74" name="Oval 73">
            <a:extLst>
              <a:ext uri="{FF2B5EF4-FFF2-40B4-BE49-F238E27FC236}">
                <a16:creationId xmlns:a16="http://schemas.microsoft.com/office/drawing/2014/main" id="{6AF44567-78F6-286D-A42C-E370AF21E838}"/>
              </a:ext>
            </a:extLst>
          </p:cNvPr>
          <p:cNvSpPr/>
          <p:nvPr/>
        </p:nvSpPr>
        <p:spPr>
          <a:xfrm>
            <a:off x="456612" y="4008081"/>
            <a:ext cx="285068" cy="28506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5" name="TextBox 74">
            <a:extLst>
              <a:ext uri="{FF2B5EF4-FFF2-40B4-BE49-F238E27FC236}">
                <a16:creationId xmlns:a16="http://schemas.microsoft.com/office/drawing/2014/main" id="{1E869F83-B332-A7D3-17F5-ACBF65354F59}"/>
              </a:ext>
            </a:extLst>
          </p:cNvPr>
          <p:cNvSpPr txBox="1"/>
          <p:nvPr/>
        </p:nvSpPr>
        <p:spPr>
          <a:xfrm>
            <a:off x="235938" y="4264221"/>
            <a:ext cx="72641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1980</a:t>
            </a:r>
          </a:p>
        </p:txBody>
      </p:sp>
      <p:cxnSp>
        <p:nvCxnSpPr>
          <p:cNvPr id="77" name="Connector: Elbow 76">
            <a:extLst>
              <a:ext uri="{FF2B5EF4-FFF2-40B4-BE49-F238E27FC236}">
                <a16:creationId xmlns:a16="http://schemas.microsoft.com/office/drawing/2014/main" id="{3588444B-CC38-234A-CB03-8D0BD3A33F9B}"/>
              </a:ext>
            </a:extLst>
          </p:cNvPr>
          <p:cNvCxnSpPr>
            <a:stCxn id="74" idx="0"/>
            <a:endCxn id="56" idx="2"/>
          </p:cNvCxnSpPr>
          <p:nvPr/>
        </p:nvCxnSpPr>
        <p:spPr>
          <a:xfrm rot="5400000" flipH="1" flipV="1">
            <a:off x="899451" y="3457122"/>
            <a:ext cx="250655" cy="851264"/>
          </a:xfrm>
          <a:prstGeom prst="bentConnector3">
            <a:avLst/>
          </a:prstGeom>
          <a:ln w="19050"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78" name="Oval 77">
            <a:extLst>
              <a:ext uri="{FF2B5EF4-FFF2-40B4-BE49-F238E27FC236}">
                <a16:creationId xmlns:a16="http://schemas.microsoft.com/office/drawing/2014/main" id="{7D2568B0-960B-0A6C-8E91-701FCEFCE710}"/>
              </a:ext>
            </a:extLst>
          </p:cNvPr>
          <p:cNvSpPr/>
          <p:nvPr/>
        </p:nvSpPr>
        <p:spPr>
          <a:xfrm>
            <a:off x="1055218" y="4008081"/>
            <a:ext cx="285068" cy="28506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9" name="TextBox 78">
            <a:extLst>
              <a:ext uri="{FF2B5EF4-FFF2-40B4-BE49-F238E27FC236}">
                <a16:creationId xmlns:a16="http://schemas.microsoft.com/office/drawing/2014/main" id="{6F409B11-2F0E-4D12-72F8-E57022C9DFAC}"/>
              </a:ext>
            </a:extLst>
          </p:cNvPr>
          <p:cNvSpPr txBox="1"/>
          <p:nvPr/>
        </p:nvSpPr>
        <p:spPr>
          <a:xfrm>
            <a:off x="834544" y="4264221"/>
            <a:ext cx="72641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1982</a:t>
            </a:r>
          </a:p>
        </p:txBody>
      </p:sp>
      <p:cxnSp>
        <p:nvCxnSpPr>
          <p:cNvPr id="83" name="Connector: Elbow 82">
            <a:extLst>
              <a:ext uri="{FF2B5EF4-FFF2-40B4-BE49-F238E27FC236}">
                <a16:creationId xmlns:a16="http://schemas.microsoft.com/office/drawing/2014/main" id="{A20A46AE-6B43-03B1-EDA6-934052495D12}"/>
              </a:ext>
            </a:extLst>
          </p:cNvPr>
          <p:cNvCxnSpPr>
            <a:cxnSpLocks/>
            <a:stCxn id="49" idx="0"/>
          </p:cNvCxnSpPr>
          <p:nvPr/>
        </p:nvCxnSpPr>
        <p:spPr>
          <a:xfrm rot="16200000" flipV="1">
            <a:off x="1184758" y="4646545"/>
            <a:ext cx="470359" cy="444372"/>
          </a:xfrm>
          <a:prstGeom prst="bentConnector3">
            <a:avLst>
              <a:gd name="adj1" fmla="val 50000"/>
            </a:avLst>
          </a:prstGeom>
          <a:ln w="19050"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88" name="Oval 87">
            <a:extLst>
              <a:ext uri="{FF2B5EF4-FFF2-40B4-BE49-F238E27FC236}">
                <a16:creationId xmlns:a16="http://schemas.microsoft.com/office/drawing/2014/main" id="{0C30A7B1-ED10-B050-FE04-5B3962A1A94D}"/>
              </a:ext>
            </a:extLst>
          </p:cNvPr>
          <p:cNvSpPr/>
          <p:nvPr/>
        </p:nvSpPr>
        <p:spPr>
          <a:xfrm>
            <a:off x="2212545" y="4008081"/>
            <a:ext cx="285068" cy="28506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9" name="TextBox 88">
            <a:extLst>
              <a:ext uri="{FF2B5EF4-FFF2-40B4-BE49-F238E27FC236}">
                <a16:creationId xmlns:a16="http://schemas.microsoft.com/office/drawing/2014/main" id="{69F004F2-3305-C2B3-2BB2-2A56D9FC5087}"/>
              </a:ext>
            </a:extLst>
          </p:cNvPr>
          <p:cNvSpPr txBox="1"/>
          <p:nvPr/>
        </p:nvSpPr>
        <p:spPr>
          <a:xfrm>
            <a:off x="1991871" y="4264221"/>
            <a:ext cx="72641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1986</a:t>
            </a:r>
          </a:p>
        </p:txBody>
      </p:sp>
      <p:cxnSp>
        <p:nvCxnSpPr>
          <p:cNvPr id="90" name="Connector: Elbow 89">
            <a:extLst>
              <a:ext uri="{FF2B5EF4-FFF2-40B4-BE49-F238E27FC236}">
                <a16:creationId xmlns:a16="http://schemas.microsoft.com/office/drawing/2014/main" id="{CF30FEF8-8898-C68A-4A67-A7F75BD70766}"/>
              </a:ext>
            </a:extLst>
          </p:cNvPr>
          <p:cNvCxnSpPr>
            <a:cxnSpLocks/>
            <a:stCxn id="88" idx="0"/>
            <a:endCxn id="35" idx="2"/>
          </p:cNvCxnSpPr>
          <p:nvPr/>
        </p:nvCxnSpPr>
        <p:spPr>
          <a:xfrm rot="5400000" flipH="1" flipV="1">
            <a:off x="2855051" y="3295857"/>
            <a:ext cx="212252" cy="1212196"/>
          </a:xfrm>
          <a:prstGeom prst="bentConnector3">
            <a:avLst/>
          </a:prstGeom>
          <a:ln w="19050"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92" name="Oval 91">
            <a:extLst>
              <a:ext uri="{FF2B5EF4-FFF2-40B4-BE49-F238E27FC236}">
                <a16:creationId xmlns:a16="http://schemas.microsoft.com/office/drawing/2014/main" id="{E90BF4CC-4B9D-4E34-12B0-A326C0C98994}"/>
              </a:ext>
            </a:extLst>
          </p:cNvPr>
          <p:cNvSpPr/>
          <p:nvPr/>
        </p:nvSpPr>
        <p:spPr>
          <a:xfrm>
            <a:off x="5300521" y="4008081"/>
            <a:ext cx="285068" cy="28506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3" name="TextBox 92">
            <a:extLst>
              <a:ext uri="{FF2B5EF4-FFF2-40B4-BE49-F238E27FC236}">
                <a16:creationId xmlns:a16="http://schemas.microsoft.com/office/drawing/2014/main" id="{7C62B754-668A-3E44-D1E0-6A34441BBBF2}"/>
              </a:ext>
            </a:extLst>
          </p:cNvPr>
          <p:cNvSpPr txBox="1"/>
          <p:nvPr/>
        </p:nvSpPr>
        <p:spPr>
          <a:xfrm>
            <a:off x="5079847" y="4264221"/>
            <a:ext cx="72641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1998</a:t>
            </a:r>
          </a:p>
        </p:txBody>
      </p:sp>
      <p:cxnSp>
        <p:nvCxnSpPr>
          <p:cNvPr id="94" name="Connector: Elbow 93">
            <a:extLst>
              <a:ext uri="{FF2B5EF4-FFF2-40B4-BE49-F238E27FC236}">
                <a16:creationId xmlns:a16="http://schemas.microsoft.com/office/drawing/2014/main" id="{F43F649F-5BC5-5AE6-9D73-40DAA8F04C75}"/>
              </a:ext>
            </a:extLst>
          </p:cNvPr>
          <p:cNvCxnSpPr>
            <a:cxnSpLocks/>
            <a:stCxn id="92" idx="0"/>
            <a:endCxn id="53" idx="2"/>
          </p:cNvCxnSpPr>
          <p:nvPr/>
        </p:nvCxnSpPr>
        <p:spPr>
          <a:xfrm rot="5400000" flipH="1" flipV="1">
            <a:off x="5482826" y="3757822"/>
            <a:ext cx="210488" cy="290031"/>
          </a:xfrm>
          <a:prstGeom prst="bentConnector3">
            <a:avLst/>
          </a:prstGeom>
          <a:ln w="19050"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98" name="Oval 97">
            <a:extLst>
              <a:ext uri="{FF2B5EF4-FFF2-40B4-BE49-F238E27FC236}">
                <a16:creationId xmlns:a16="http://schemas.microsoft.com/office/drawing/2014/main" id="{5E57EFE5-736F-CFC8-8C65-54EB79C4A099}"/>
              </a:ext>
            </a:extLst>
          </p:cNvPr>
          <p:cNvSpPr/>
          <p:nvPr/>
        </p:nvSpPr>
        <p:spPr>
          <a:xfrm>
            <a:off x="4527170" y="4008081"/>
            <a:ext cx="285068" cy="28506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9" name="TextBox 98">
            <a:extLst>
              <a:ext uri="{FF2B5EF4-FFF2-40B4-BE49-F238E27FC236}">
                <a16:creationId xmlns:a16="http://schemas.microsoft.com/office/drawing/2014/main" id="{031A9314-2D27-02E7-F433-2B000FADC087}"/>
              </a:ext>
            </a:extLst>
          </p:cNvPr>
          <p:cNvSpPr txBox="1"/>
          <p:nvPr/>
        </p:nvSpPr>
        <p:spPr>
          <a:xfrm>
            <a:off x="4306496" y="4264221"/>
            <a:ext cx="72641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1995</a:t>
            </a:r>
          </a:p>
        </p:txBody>
      </p:sp>
      <p:cxnSp>
        <p:nvCxnSpPr>
          <p:cNvPr id="101" name="Connector: Elbow 100">
            <a:extLst>
              <a:ext uri="{FF2B5EF4-FFF2-40B4-BE49-F238E27FC236}">
                <a16:creationId xmlns:a16="http://schemas.microsoft.com/office/drawing/2014/main" id="{BBE38FBC-6FD3-3CCF-6670-9C050961A241}"/>
              </a:ext>
            </a:extLst>
          </p:cNvPr>
          <p:cNvCxnSpPr>
            <a:cxnSpLocks/>
            <a:stCxn id="55" idx="0"/>
            <a:endCxn id="99" idx="2"/>
          </p:cNvCxnSpPr>
          <p:nvPr/>
        </p:nvCxnSpPr>
        <p:spPr>
          <a:xfrm rot="5400000" flipH="1" flipV="1">
            <a:off x="4317743" y="4640281"/>
            <a:ext cx="358689" cy="345234"/>
          </a:xfrm>
          <a:prstGeom prst="bentConnector3">
            <a:avLst>
              <a:gd name="adj1" fmla="val 50000"/>
            </a:avLst>
          </a:prstGeom>
          <a:ln w="19050"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pSp>
        <p:nvGrpSpPr>
          <p:cNvPr id="107" name="Group 106">
            <a:extLst>
              <a:ext uri="{FF2B5EF4-FFF2-40B4-BE49-F238E27FC236}">
                <a16:creationId xmlns:a16="http://schemas.microsoft.com/office/drawing/2014/main" id="{3C83B79B-C577-63CB-6646-CA1A57D12BE6}"/>
              </a:ext>
            </a:extLst>
          </p:cNvPr>
          <p:cNvGrpSpPr/>
          <p:nvPr/>
        </p:nvGrpSpPr>
        <p:grpSpPr>
          <a:xfrm>
            <a:off x="8624796" y="4868989"/>
            <a:ext cx="2167901" cy="1613881"/>
            <a:chOff x="6295770" y="4738668"/>
            <a:chExt cx="2167901" cy="1613881"/>
          </a:xfrm>
        </p:grpSpPr>
        <p:pic>
          <p:nvPicPr>
            <p:cNvPr id="105" name="Picture 104">
              <a:extLst>
                <a:ext uri="{FF2B5EF4-FFF2-40B4-BE49-F238E27FC236}">
                  <a16:creationId xmlns:a16="http://schemas.microsoft.com/office/drawing/2014/main" id="{3686C1F7-581B-FC67-5BF7-A8D8B12D487D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95770" y="4738668"/>
              <a:ext cx="2167901" cy="1251297"/>
            </a:xfrm>
            <a:prstGeom prst="rect">
              <a:avLst/>
            </a:prstGeom>
          </p:spPr>
        </p:pic>
        <p:sp>
          <p:nvSpPr>
            <p:cNvPr id="106" name="TextBox 105">
              <a:extLst>
                <a:ext uri="{FF2B5EF4-FFF2-40B4-BE49-F238E27FC236}">
                  <a16:creationId xmlns:a16="http://schemas.microsoft.com/office/drawing/2014/main" id="{ACDC2291-20CA-702B-5C03-F374F09B259E}"/>
                </a:ext>
              </a:extLst>
            </p:cNvPr>
            <p:cNvSpPr txBox="1"/>
            <p:nvPr/>
          </p:nvSpPr>
          <p:spPr>
            <a:xfrm>
              <a:off x="6799528" y="5890884"/>
              <a:ext cx="1068005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 err="1"/>
                <a:t>ResNet</a:t>
              </a:r>
              <a:endParaRPr lang="en-US" sz="2400" dirty="0"/>
            </a:p>
          </p:txBody>
        </p:sp>
      </p:grpSp>
      <p:sp>
        <p:nvSpPr>
          <p:cNvPr id="109" name="Oval 108">
            <a:extLst>
              <a:ext uri="{FF2B5EF4-FFF2-40B4-BE49-F238E27FC236}">
                <a16:creationId xmlns:a16="http://schemas.microsoft.com/office/drawing/2014/main" id="{21E1568A-672D-37CA-C4D1-64F64E977660}"/>
              </a:ext>
            </a:extLst>
          </p:cNvPr>
          <p:cNvSpPr/>
          <p:nvPr/>
        </p:nvSpPr>
        <p:spPr>
          <a:xfrm>
            <a:off x="9070012" y="4008081"/>
            <a:ext cx="285068" cy="28506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0" name="TextBox 109">
            <a:extLst>
              <a:ext uri="{FF2B5EF4-FFF2-40B4-BE49-F238E27FC236}">
                <a16:creationId xmlns:a16="http://schemas.microsoft.com/office/drawing/2014/main" id="{DB4A0433-8AFF-791D-6EB9-2A95A1A727EA}"/>
              </a:ext>
            </a:extLst>
          </p:cNvPr>
          <p:cNvSpPr txBox="1"/>
          <p:nvPr/>
        </p:nvSpPr>
        <p:spPr>
          <a:xfrm>
            <a:off x="8849338" y="4264221"/>
            <a:ext cx="72641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2015</a:t>
            </a:r>
          </a:p>
        </p:txBody>
      </p:sp>
      <p:sp>
        <p:nvSpPr>
          <p:cNvPr id="111" name="Oval 110">
            <a:extLst>
              <a:ext uri="{FF2B5EF4-FFF2-40B4-BE49-F238E27FC236}">
                <a16:creationId xmlns:a16="http://schemas.microsoft.com/office/drawing/2014/main" id="{17FC088D-620F-026D-D532-535FA66E273B}"/>
              </a:ext>
            </a:extLst>
          </p:cNvPr>
          <p:cNvSpPr/>
          <p:nvPr/>
        </p:nvSpPr>
        <p:spPr>
          <a:xfrm>
            <a:off x="8486816" y="4008081"/>
            <a:ext cx="285068" cy="28506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2" name="TextBox 111">
            <a:extLst>
              <a:ext uri="{FF2B5EF4-FFF2-40B4-BE49-F238E27FC236}">
                <a16:creationId xmlns:a16="http://schemas.microsoft.com/office/drawing/2014/main" id="{F673C146-95F8-F060-30CB-C116C69043F8}"/>
              </a:ext>
            </a:extLst>
          </p:cNvPr>
          <p:cNvSpPr txBox="1"/>
          <p:nvPr/>
        </p:nvSpPr>
        <p:spPr>
          <a:xfrm>
            <a:off x="8266142" y="4264221"/>
            <a:ext cx="72641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2014</a:t>
            </a:r>
          </a:p>
        </p:txBody>
      </p:sp>
      <p:sp>
        <p:nvSpPr>
          <p:cNvPr id="113" name="Oval 112">
            <a:extLst>
              <a:ext uri="{FF2B5EF4-FFF2-40B4-BE49-F238E27FC236}">
                <a16:creationId xmlns:a16="http://schemas.microsoft.com/office/drawing/2014/main" id="{694685F2-D019-64E9-5F9A-1A516E607745}"/>
              </a:ext>
            </a:extLst>
          </p:cNvPr>
          <p:cNvSpPr/>
          <p:nvPr/>
        </p:nvSpPr>
        <p:spPr>
          <a:xfrm>
            <a:off x="9969721" y="4008081"/>
            <a:ext cx="285068" cy="28506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4" name="TextBox 113">
            <a:extLst>
              <a:ext uri="{FF2B5EF4-FFF2-40B4-BE49-F238E27FC236}">
                <a16:creationId xmlns:a16="http://schemas.microsoft.com/office/drawing/2014/main" id="{9EB5EEF2-9FEA-EE6A-F8DC-AE93A49F8CB1}"/>
              </a:ext>
            </a:extLst>
          </p:cNvPr>
          <p:cNvSpPr txBox="1"/>
          <p:nvPr/>
        </p:nvSpPr>
        <p:spPr>
          <a:xfrm>
            <a:off x="9749047" y="4264221"/>
            <a:ext cx="72641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2017</a:t>
            </a:r>
          </a:p>
        </p:txBody>
      </p:sp>
      <p:cxnSp>
        <p:nvCxnSpPr>
          <p:cNvPr id="115" name="Connector: Elbow 114">
            <a:extLst>
              <a:ext uri="{FF2B5EF4-FFF2-40B4-BE49-F238E27FC236}">
                <a16:creationId xmlns:a16="http://schemas.microsoft.com/office/drawing/2014/main" id="{6BBD3BB7-9341-9F76-4264-4A2EEA184A64}"/>
              </a:ext>
            </a:extLst>
          </p:cNvPr>
          <p:cNvCxnSpPr>
            <a:cxnSpLocks/>
            <a:stCxn id="58" idx="0"/>
            <a:endCxn id="112" idx="2"/>
          </p:cNvCxnSpPr>
          <p:nvPr/>
        </p:nvCxnSpPr>
        <p:spPr>
          <a:xfrm rot="5400000" flipH="1" flipV="1">
            <a:off x="7672324" y="3959295"/>
            <a:ext cx="282768" cy="1631284"/>
          </a:xfrm>
          <a:prstGeom prst="bentConnector3">
            <a:avLst>
              <a:gd name="adj1" fmla="val 50000"/>
            </a:avLst>
          </a:prstGeom>
          <a:ln w="19050"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18" name="Connector: Elbow 117">
            <a:extLst>
              <a:ext uri="{FF2B5EF4-FFF2-40B4-BE49-F238E27FC236}">
                <a16:creationId xmlns:a16="http://schemas.microsoft.com/office/drawing/2014/main" id="{7D5BF874-DDAA-0885-0ED6-A0EA7F2A95F7}"/>
              </a:ext>
            </a:extLst>
          </p:cNvPr>
          <p:cNvCxnSpPr>
            <a:cxnSpLocks/>
            <a:stCxn id="105" idx="0"/>
            <a:endCxn id="110" idx="2"/>
          </p:cNvCxnSpPr>
          <p:nvPr/>
        </p:nvCxnSpPr>
        <p:spPr>
          <a:xfrm rot="16200000" flipV="1">
            <a:off x="9342929" y="4503170"/>
            <a:ext cx="235436" cy="496201"/>
          </a:xfrm>
          <a:prstGeom prst="bentConnector3">
            <a:avLst>
              <a:gd name="adj1" fmla="val 50000"/>
            </a:avLst>
          </a:prstGeom>
          <a:ln w="19050"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21" name="Connector: Elbow 120">
            <a:extLst>
              <a:ext uri="{FF2B5EF4-FFF2-40B4-BE49-F238E27FC236}">
                <a16:creationId xmlns:a16="http://schemas.microsoft.com/office/drawing/2014/main" id="{15DD6DBF-06CC-175F-1BDC-259E80133022}"/>
              </a:ext>
            </a:extLst>
          </p:cNvPr>
          <p:cNvCxnSpPr>
            <a:cxnSpLocks/>
            <a:stCxn id="109" idx="0"/>
            <a:endCxn id="65" idx="2"/>
          </p:cNvCxnSpPr>
          <p:nvPr/>
        </p:nvCxnSpPr>
        <p:spPr>
          <a:xfrm rot="16200000" flipV="1">
            <a:off x="8504624" y="3300159"/>
            <a:ext cx="209059" cy="1206786"/>
          </a:xfrm>
          <a:prstGeom prst="bentConnector3">
            <a:avLst>
              <a:gd name="adj1" fmla="val 50000"/>
            </a:avLst>
          </a:prstGeom>
          <a:ln w="19050"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24" name="Connector: Elbow 123">
            <a:extLst>
              <a:ext uri="{FF2B5EF4-FFF2-40B4-BE49-F238E27FC236}">
                <a16:creationId xmlns:a16="http://schemas.microsoft.com/office/drawing/2014/main" id="{A6B731F5-3B09-2E9D-FF65-36DBC5A28455}"/>
              </a:ext>
            </a:extLst>
          </p:cNvPr>
          <p:cNvCxnSpPr>
            <a:cxnSpLocks/>
            <a:stCxn id="113" idx="0"/>
            <a:endCxn id="62" idx="2"/>
          </p:cNvCxnSpPr>
          <p:nvPr/>
        </p:nvCxnSpPr>
        <p:spPr>
          <a:xfrm rot="5400000" flipH="1" flipV="1">
            <a:off x="10233354" y="3674730"/>
            <a:ext cx="212253" cy="454450"/>
          </a:xfrm>
          <a:prstGeom prst="bentConnector3">
            <a:avLst>
              <a:gd name="adj1" fmla="val 50000"/>
            </a:avLst>
          </a:prstGeom>
          <a:ln w="19050"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216755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4" grpId="0" animBg="1"/>
      <p:bldP spid="75" grpId="0"/>
      <p:bldP spid="78" grpId="0" animBg="1"/>
      <p:bldP spid="79" grpId="0"/>
      <p:bldP spid="88" grpId="0" animBg="1"/>
      <p:bldP spid="89" grpId="0"/>
      <p:bldP spid="92" grpId="0" animBg="1"/>
      <p:bldP spid="93" grpId="0"/>
      <p:bldP spid="98" grpId="0" animBg="1"/>
      <p:bldP spid="99" grpId="0"/>
      <p:bldP spid="109" grpId="0" animBg="1"/>
      <p:bldP spid="110" grpId="0"/>
      <p:bldP spid="111" grpId="0" animBg="1"/>
      <p:bldP spid="112" grpId="0"/>
      <p:bldP spid="113" grpId="0" animBg="1"/>
      <p:bldP spid="114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E9F267FA-6983-B167-B474-83E3946C565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4942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文本框 29"/>
          <p:cNvSpPr txBox="1"/>
          <p:nvPr/>
        </p:nvSpPr>
        <p:spPr>
          <a:xfrm>
            <a:off x="328803" y="426402"/>
            <a:ext cx="801133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4000">
                <a:solidFill>
                  <a:srgbClr val="2B579A"/>
                </a:solidFill>
                <a:ea typeface="Microsoft YaHei" panose="020B0503020204020204" pitchFamily="34" charset="-122"/>
              </a:rPr>
              <a:t>General purpose </a:t>
            </a:r>
            <a:r>
              <a:rPr lang="en-US" altLang="zh-CN" sz="4000" dirty="0">
                <a:solidFill>
                  <a:srgbClr val="2B579A"/>
                </a:solidFill>
                <a:ea typeface="Microsoft YaHei" panose="020B0503020204020204" pitchFamily="34" charset="-122"/>
              </a:rPr>
              <a:t>language model</a:t>
            </a:r>
            <a:endParaRPr lang="zh-CN" altLang="en-US" sz="4000" dirty="0">
              <a:solidFill>
                <a:srgbClr val="2B579A"/>
              </a:solidFill>
              <a:ea typeface="Microsoft YaHei" panose="020B0503020204020204" pitchFamily="34" charset="-122"/>
            </a:endParaRPr>
          </a:p>
        </p:txBody>
      </p:sp>
      <p:cxnSp>
        <p:nvCxnSpPr>
          <p:cNvPr id="32" name="直接连接符 31"/>
          <p:cNvCxnSpPr>
            <a:cxnSpLocks/>
          </p:cNvCxnSpPr>
          <p:nvPr/>
        </p:nvCxnSpPr>
        <p:spPr>
          <a:xfrm>
            <a:off x="328803" y="1175657"/>
            <a:ext cx="8011333" cy="0"/>
          </a:xfrm>
          <a:prstGeom prst="line">
            <a:avLst/>
          </a:prstGeom>
          <a:ln w="57150">
            <a:gradFill flip="none" rotWithShape="1">
              <a:gsLst>
                <a:gs pos="0">
                  <a:schemeClr val="accent1">
                    <a:lumMod val="5000"/>
                    <a:lumOff val="95000"/>
                    <a:alpha val="80000"/>
                  </a:schemeClr>
                </a:gs>
                <a:gs pos="51000">
                  <a:srgbClr val="2B579A"/>
                </a:gs>
                <a:gs pos="100000">
                  <a:schemeClr val="bg1">
                    <a:alpha val="80000"/>
                  </a:schemeClr>
                </a:gs>
              </a:gsLst>
              <a:path path="circle">
                <a:fillToRect r="100000" b="100000"/>
              </a:path>
              <a:tileRect l="-100000" t="-10000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椭圆 40"/>
          <p:cNvSpPr/>
          <p:nvPr/>
        </p:nvSpPr>
        <p:spPr>
          <a:xfrm>
            <a:off x="11559625" y="145184"/>
            <a:ext cx="221064" cy="221064"/>
          </a:xfrm>
          <a:prstGeom prst="ellipse">
            <a:avLst/>
          </a:prstGeom>
          <a:solidFill>
            <a:srgbClr val="2B579A">
              <a:alpha val="72000"/>
            </a:srgbClr>
          </a:solidFill>
          <a:ln>
            <a:noFill/>
          </a:ln>
          <a:effectLst>
            <a:outerShdw blurRad="76200" dist="38100" dir="2700000" algn="tl" rotWithShape="0">
              <a:srgbClr val="2B579A">
                <a:alpha val="6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2" name="椭圆 41"/>
          <p:cNvSpPr/>
          <p:nvPr/>
        </p:nvSpPr>
        <p:spPr>
          <a:xfrm>
            <a:off x="10966230" y="1358203"/>
            <a:ext cx="309823" cy="309823"/>
          </a:xfrm>
          <a:prstGeom prst="ellipse">
            <a:avLst/>
          </a:prstGeom>
          <a:solidFill>
            <a:srgbClr val="2B579A"/>
          </a:solidFill>
          <a:ln>
            <a:noFill/>
          </a:ln>
          <a:effectLst>
            <a:outerShdw blurRad="76200" dist="38100" dir="2700000" algn="tl" rotWithShape="0">
              <a:srgbClr val="2B579A">
                <a:alpha val="6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3" name="椭圆 42"/>
          <p:cNvSpPr/>
          <p:nvPr/>
        </p:nvSpPr>
        <p:spPr>
          <a:xfrm>
            <a:off x="11741499" y="848430"/>
            <a:ext cx="221064" cy="221064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4" name="椭圆 43"/>
          <p:cNvSpPr/>
          <p:nvPr/>
        </p:nvSpPr>
        <p:spPr>
          <a:xfrm>
            <a:off x="10539969" y="706657"/>
            <a:ext cx="147376" cy="147376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E16D850C-7259-17E2-C3A5-A2D8BC203BA8}"/>
              </a:ext>
            </a:extLst>
          </p:cNvPr>
          <p:cNvSpPr txBox="1"/>
          <p:nvPr/>
        </p:nvSpPr>
        <p:spPr>
          <a:xfrm>
            <a:off x="6903772" y="6373297"/>
            <a:ext cx="534416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400" dirty="0"/>
              <a:t>Brown, Tom, et al. "Language models are few-shot learners." Advances in neural information processing systems 33 (2020): 1877-1901.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E83F9819-6DF2-458C-6AD6-C19BAC6395E1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868" t="10304" r="35220" b="13726"/>
          <a:stretch/>
        </p:blipFill>
        <p:spPr>
          <a:xfrm>
            <a:off x="4971749" y="1957697"/>
            <a:ext cx="1233869" cy="1652285"/>
          </a:xfrm>
          <a:prstGeom prst="rect">
            <a:avLst/>
          </a:prstGeom>
        </p:spPr>
      </p:pic>
      <p:grpSp>
        <p:nvGrpSpPr>
          <p:cNvPr id="9" name="Group 8">
            <a:extLst>
              <a:ext uri="{FF2B5EF4-FFF2-40B4-BE49-F238E27FC236}">
                <a16:creationId xmlns:a16="http://schemas.microsoft.com/office/drawing/2014/main" id="{59D66EE2-10CA-ACA5-10C3-81E97C4C7F73}"/>
              </a:ext>
            </a:extLst>
          </p:cNvPr>
          <p:cNvGrpSpPr/>
          <p:nvPr/>
        </p:nvGrpSpPr>
        <p:grpSpPr>
          <a:xfrm>
            <a:off x="4934764" y="3761078"/>
            <a:ext cx="1161236" cy="1486496"/>
            <a:chOff x="7480570" y="3893604"/>
            <a:chExt cx="1936615" cy="2479057"/>
          </a:xfrm>
        </p:grpSpPr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76F115B1-1468-C20B-702A-C7B28B73FC14}"/>
                </a:ext>
              </a:extLst>
            </p:cNvPr>
            <p:cNvSpPr/>
            <p:nvPr/>
          </p:nvSpPr>
          <p:spPr>
            <a:xfrm>
              <a:off x="7480570" y="3893604"/>
              <a:ext cx="340468" cy="340468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59CBEB54-2C43-E345-9355-B222C9723ED3}"/>
                </a:ext>
              </a:extLst>
            </p:cNvPr>
            <p:cNvSpPr/>
            <p:nvPr/>
          </p:nvSpPr>
          <p:spPr>
            <a:xfrm>
              <a:off x="7480570" y="4428180"/>
              <a:ext cx="340468" cy="340468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03AD2634-8B9C-7CE4-12D8-5F71FA75F94F}"/>
                </a:ext>
              </a:extLst>
            </p:cNvPr>
            <p:cNvSpPr/>
            <p:nvPr/>
          </p:nvSpPr>
          <p:spPr>
            <a:xfrm>
              <a:off x="7480570" y="4962851"/>
              <a:ext cx="340468" cy="340468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3AB55E97-6C79-397C-B4DA-C7007FEAE514}"/>
                </a:ext>
              </a:extLst>
            </p:cNvPr>
            <p:cNvSpPr/>
            <p:nvPr/>
          </p:nvSpPr>
          <p:spPr>
            <a:xfrm>
              <a:off x="7480570" y="5497522"/>
              <a:ext cx="340468" cy="340468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91036B37-6929-FD3B-07FB-F003C0D96A16}"/>
                </a:ext>
              </a:extLst>
            </p:cNvPr>
            <p:cNvSpPr/>
            <p:nvPr/>
          </p:nvSpPr>
          <p:spPr>
            <a:xfrm>
              <a:off x="7480570" y="6032193"/>
              <a:ext cx="340468" cy="340468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CE993F83-658F-A358-8570-16B58729312E}"/>
                </a:ext>
              </a:extLst>
            </p:cNvPr>
            <p:cNvSpPr/>
            <p:nvPr/>
          </p:nvSpPr>
          <p:spPr>
            <a:xfrm>
              <a:off x="9076717" y="4428180"/>
              <a:ext cx="340468" cy="340468"/>
            </a:xfrm>
            <a:prstGeom prst="ellipse">
              <a:avLst/>
            </a:prstGeom>
            <a:solidFill>
              <a:schemeClr val="accent1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D86460E8-15DB-6942-A3FE-1B9A8389960B}"/>
                </a:ext>
              </a:extLst>
            </p:cNvPr>
            <p:cNvSpPr/>
            <p:nvPr/>
          </p:nvSpPr>
          <p:spPr>
            <a:xfrm>
              <a:off x="9076717" y="4941569"/>
              <a:ext cx="340468" cy="340468"/>
            </a:xfrm>
            <a:prstGeom prst="ellipse">
              <a:avLst/>
            </a:prstGeom>
            <a:solidFill>
              <a:schemeClr val="accent1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7" name="Oval 16">
              <a:extLst>
                <a:ext uri="{FF2B5EF4-FFF2-40B4-BE49-F238E27FC236}">
                  <a16:creationId xmlns:a16="http://schemas.microsoft.com/office/drawing/2014/main" id="{5B874291-D3F0-B3D0-0757-6A49800815F8}"/>
                </a:ext>
              </a:extLst>
            </p:cNvPr>
            <p:cNvSpPr/>
            <p:nvPr/>
          </p:nvSpPr>
          <p:spPr>
            <a:xfrm>
              <a:off x="9076717" y="5476991"/>
              <a:ext cx="340468" cy="340468"/>
            </a:xfrm>
            <a:prstGeom prst="ellipse">
              <a:avLst/>
            </a:prstGeom>
            <a:solidFill>
              <a:schemeClr val="accent1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3F096703-5309-08EA-B921-F7E0E8DE145D}"/>
                </a:ext>
              </a:extLst>
            </p:cNvPr>
            <p:cNvCxnSpPr>
              <a:cxnSpLocks/>
              <a:stCxn id="10" idx="6"/>
              <a:endCxn id="15" idx="2"/>
            </p:cNvCxnSpPr>
            <p:nvPr/>
          </p:nvCxnSpPr>
          <p:spPr>
            <a:xfrm>
              <a:off x="7821038" y="4063838"/>
              <a:ext cx="1255679" cy="534576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CAF3C9AB-2AA5-6720-EFB6-20E3F83642D4}"/>
                </a:ext>
              </a:extLst>
            </p:cNvPr>
            <p:cNvCxnSpPr>
              <a:cxnSpLocks/>
              <a:stCxn id="11" idx="6"/>
              <a:endCxn id="15" idx="2"/>
            </p:cNvCxnSpPr>
            <p:nvPr/>
          </p:nvCxnSpPr>
          <p:spPr>
            <a:xfrm>
              <a:off x="7821038" y="4598414"/>
              <a:ext cx="1255679" cy="0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1" name="Straight Connector 20">
              <a:extLst>
                <a:ext uri="{FF2B5EF4-FFF2-40B4-BE49-F238E27FC236}">
                  <a16:creationId xmlns:a16="http://schemas.microsoft.com/office/drawing/2014/main" id="{4D8E407D-8767-30D2-3706-C9F950EE233E}"/>
                </a:ext>
              </a:extLst>
            </p:cNvPr>
            <p:cNvCxnSpPr>
              <a:cxnSpLocks/>
              <a:stCxn id="12" idx="6"/>
              <a:endCxn id="15" idx="2"/>
            </p:cNvCxnSpPr>
            <p:nvPr/>
          </p:nvCxnSpPr>
          <p:spPr>
            <a:xfrm flipV="1">
              <a:off x="7821038" y="4598414"/>
              <a:ext cx="1255679" cy="534671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2" name="Straight Connector 21">
              <a:extLst>
                <a:ext uri="{FF2B5EF4-FFF2-40B4-BE49-F238E27FC236}">
                  <a16:creationId xmlns:a16="http://schemas.microsoft.com/office/drawing/2014/main" id="{6B3F6088-9933-E62E-80F0-39BF65446AA3}"/>
                </a:ext>
              </a:extLst>
            </p:cNvPr>
            <p:cNvCxnSpPr>
              <a:cxnSpLocks/>
              <a:stCxn id="13" idx="6"/>
              <a:endCxn id="15" idx="2"/>
            </p:cNvCxnSpPr>
            <p:nvPr/>
          </p:nvCxnSpPr>
          <p:spPr>
            <a:xfrm flipV="1">
              <a:off x="7821038" y="4598414"/>
              <a:ext cx="1255679" cy="1069342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40ABAC1A-8DAE-F160-F21B-167FC7B51562}"/>
                </a:ext>
              </a:extLst>
            </p:cNvPr>
            <p:cNvCxnSpPr>
              <a:cxnSpLocks/>
              <a:stCxn id="14" idx="6"/>
              <a:endCxn id="15" idx="2"/>
            </p:cNvCxnSpPr>
            <p:nvPr/>
          </p:nvCxnSpPr>
          <p:spPr>
            <a:xfrm flipV="1">
              <a:off x="7821038" y="4598414"/>
              <a:ext cx="1255679" cy="1604013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7" name="Straight Connector 26">
              <a:extLst>
                <a:ext uri="{FF2B5EF4-FFF2-40B4-BE49-F238E27FC236}">
                  <a16:creationId xmlns:a16="http://schemas.microsoft.com/office/drawing/2014/main" id="{64B87718-EC17-5C33-6E8A-EE77504D2180}"/>
                </a:ext>
              </a:extLst>
            </p:cNvPr>
            <p:cNvCxnSpPr>
              <a:cxnSpLocks/>
              <a:stCxn id="10" idx="6"/>
              <a:endCxn id="16" idx="2"/>
            </p:cNvCxnSpPr>
            <p:nvPr/>
          </p:nvCxnSpPr>
          <p:spPr>
            <a:xfrm>
              <a:off x="7821038" y="4063838"/>
              <a:ext cx="1255679" cy="1047965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8" name="Straight Connector 27">
              <a:extLst>
                <a:ext uri="{FF2B5EF4-FFF2-40B4-BE49-F238E27FC236}">
                  <a16:creationId xmlns:a16="http://schemas.microsoft.com/office/drawing/2014/main" id="{08A54C12-5AD8-E950-C746-ED1DE2CDD257}"/>
                </a:ext>
              </a:extLst>
            </p:cNvPr>
            <p:cNvCxnSpPr>
              <a:cxnSpLocks/>
              <a:stCxn id="10" idx="6"/>
              <a:endCxn id="17" idx="2"/>
            </p:cNvCxnSpPr>
            <p:nvPr/>
          </p:nvCxnSpPr>
          <p:spPr>
            <a:xfrm>
              <a:off x="7821038" y="4063838"/>
              <a:ext cx="1255679" cy="1583387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9" name="Straight Connector 28">
              <a:extLst>
                <a:ext uri="{FF2B5EF4-FFF2-40B4-BE49-F238E27FC236}">
                  <a16:creationId xmlns:a16="http://schemas.microsoft.com/office/drawing/2014/main" id="{B2724F62-038C-F838-61FF-4ED4D4468ECB}"/>
                </a:ext>
              </a:extLst>
            </p:cNvPr>
            <p:cNvCxnSpPr>
              <a:cxnSpLocks/>
              <a:stCxn id="11" idx="6"/>
              <a:endCxn id="16" idx="2"/>
            </p:cNvCxnSpPr>
            <p:nvPr/>
          </p:nvCxnSpPr>
          <p:spPr>
            <a:xfrm>
              <a:off x="7821038" y="4598414"/>
              <a:ext cx="1255679" cy="513389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3" name="Straight Connector 32">
              <a:extLst>
                <a:ext uri="{FF2B5EF4-FFF2-40B4-BE49-F238E27FC236}">
                  <a16:creationId xmlns:a16="http://schemas.microsoft.com/office/drawing/2014/main" id="{765EC766-F5C3-D173-CA74-7824F3BDE995}"/>
                </a:ext>
              </a:extLst>
            </p:cNvPr>
            <p:cNvCxnSpPr>
              <a:cxnSpLocks/>
              <a:stCxn id="11" idx="6"/>
              <a:endCxn id="17" idx="2"/>
            </p:cNvCxnSpPr>
            <p:nvPr/>
          </p:nvCxnSpPr>
          <p:spPr>
            <a:xfrm>
              <a:off x="7821038" y="4598414"/>
              <a:ext cx="1255679" cy="1048811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4" name="Straight Connector 33">
              <a:extLst>
                <a:ext uri="{FF2B5EF4-FFF2-40B4-BE49-F238E27FC236}">
                  <a16:creationId xmlns:a16="http://schemas.microsoft.com/office/drawing/2014/main" id="{EFDDA836-4250-0477-16D6-E5F8DA0D357A}"/>
                </a:ext>
              </a:extLst>
            </p:cNvPr>
            <p:cNvCxnSpPr>
              <a:cxnSpLocks/>
              <a:stCxn id="12" idx="6"/>
              <a:endCxn id="16" idx="2"/>
            </p:cNvCxnSpPr>
            <p:nvPr/>
          </p:nvCxnSpPr>
          <p:spPr>
            <a:xfrm flipV="1">
              <a:off x="7821038" y="5111803"/>
              <a:ext cx="1255679" cy="21282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5" name="Straight Connector 34">
              <a:extLst>
                <a:ext uri="{FF2B5EF4-FFF2-40B4-BE49-F238E27FC236}">
                  <a16:creationId xmlns:a16="http://schemas.microsoft.com/office/drawing/2014/main" id="{33FC27B2-F154-86D8-2AB6-A50C1111B922}"/>
                </a:ext>
              </a:extLst>
            </p:cNvPr>
            <p:cNvCxnSpPr>
              <a:cxnSpLocks/>
              <a:stCxn id="12" idx="6"/>
              <a:endCxn id="17" idx="2"/>
            </p:cNvCxnSpPr>
            <p:nvPr/>
          </p:nvCxnSpPr>
          <p:spPr>
            <a:xfrm>
              <a:off x="7821038" y="5133085"/>
              <a:ext cx="1255679" cy="514140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6" name="Straight Connector 35">
              <a:extLst>
                <a:ext uri="{FF2B5EF4-FFF2-40B4-BE49-F238E27FC236}">
                  <a16:creationId xmlns:a16="http://schemas.microsoft.com/office/drawing/2014/main" id="{0870DDC4-BC43-4C73-CB06-56DC6FDECB86}"/>
                </a:ext>
              </a:extLst>
            </p:cNvPr>
            <p:cNvCxnSpPr>
              <a:cxnSpLocks/>
              <a:stCxn id="13" idx="6"/>
              <a:endCxn id="17" idx="2"/>
            </p:cNvCxnSpPr>
            <p:nvPr/>
          </p:nvCxnSpPr>
          <p:spPr>
            <a:xfrm flipV="1">
              <a:off x="7821038" y="5647225"/>
              <a:ext cx="1255679" cy="20531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7" name="Straight Connector 36">
              <a:extLst>
                <a:ext uri="{FF2B5EF4-FFF2-40B4-BE49-F238E27FC236}">
                  <a16:creationId xmlns:a16="http://schemas.microsoft.com/office/drawing/2014/main" id="{99A473E6-83AF-7696-7EB4-F34DA5FCF797}"/>
                </a:ext>
              </a:extLst>
            </p:cNvPr>
            <p:cNvCxnSpPr>
              <a:cxnSpLocks/>
              <a:stCxn id="14" idx="6"/>
              <a:endCxn id="16" idx="2"/>
            </p:cNvCxnSpPr>
            <p:nvPr/>
          </p:nvCxnSpPr>
          <p:spPr>
            <a:xfrm flipV="1">
              <a:off x="7821038" y="5111803"/>
              <a:ext cx="1255679" cy="1090624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8" name="Straight Connector 37">
              <a:extLst>
                <a:ext uri="{FF2B5EF4-FFF2-40B4-BE49-F238E27FC236}">
                  <a16:creationId xmlns:a16="http://schemas.microsoft.com/office/drawing/2014/main" id="{41CAC30C-370D-0353-0A05-177B08075852}"/>
                </a:ext>
              </a:extLst>
            </p:cNvPr>
            <p:cNvCxnSpPr>
              <a:cxnSpLocks/>
              <a:stCxn id="14" idx="6"/>
              <a:endCxn id="17" idx="2"/>
            </p:cNvCxnSpPr>
            <p:nvPr/>
          </p:nvCxnSpPr>
          <p:spPr>
            <a:xfrm flipV="1">
              <a:off x="7821038" y="5647225"/>
              <a:ext cx="1255679" cy="555202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9" name="Straight Connector 38">
              <a:extLst>
                <a:ext uri="{FF2B5EF4-FFF2-40B4-BE49-F238E27FC236}">
                  <a16:creationId xmlns:a16="http://schemas.microsoft.com/office/drawing/2014/main" id="{FBA1815A-BFB2-3E06-2A09-9D66A7BEBAEF}"/>
                </a:ext>
              </a:extLst>
            </p:cNvPr>
            <p:cNvCxnSpPr>
              <a:cxnSpLocks/>
              <a:stCxn id="13" idx="6"/>
              <a:endCxn id="16" idx="2"/>
            </p:cNvCxnSpPr>
            <p:nvPr/>
          </p:nvCxnSpPr>
          <p:spPr>
            <a:xfrm flipV="1">
              <a:off x="7821038" y="5111803"/>
              <a:ext cx="1255679" cy="555953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40" name="TextBox 39">
            <a:extLst>
              <a:ext uri="{FF2B5EF4-FFF2-40B4-BE49-F238E27FC236}">
                <a16:creationId xmlns:a16="http://schemas.microsoft.com/office/drawing/2014/main" id="{D3967C9A-A8A0-8087-D1A5-EE17A8582BCF}"/>
              </a:ext>
            </a:extLst>
          </p:cNvPr>
          <p:cNvSpPr txBox="1"/>
          <p:nvPr/>
        </p:nvSpPr>
        <p:spPr>
          <a:xfrm>
            <a:off x="4678308" y="5204368"/>
            <a:ext cx="174811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175 Billion Parameters</a:t>
            </a:r>
          </a:p>
        </p:txBody>
      </p:sp>
      <p:grpSp>
        <p:nvGrpSpPr>
          <p:cNvPr id="69" name="Group 68">
            <a:extLst>
              <a:ext uri="{FF2B5EF4-FFF2-40B4-BE49-F238E27FC236}">
                <a16:creationId xmlns:a16="http://schemas.microsoft.com/office/drawing/2014/main" id="{7CA64828-D8E6-5480-8B40-DF9D7338FE8F}"/>
              </a:ext>
            </a:extLst>
          </p:cNvPr>
          <p:cNvGrpSpPr/>
          <p:nvPr/>
        </p:nvGrpSpPr>
        <p:grpSpPr>
          <a:xfrm>
            <a:off x="125424" y="1650507"/>
            <a:ext cx="3860748" cy="2081672"/>
            <a:chOff x="3754786" y="1470807"/>
            <a:chExt cx="3860748" cy="2081672"/>
          </a:xfrm>
        </p:grpSpPr>
        <p:sp>
          <p:nvSpPr>
            <p:cNvPr id="45" name="Rectangle: Rounded Corners 44">
              <a:extLst>
                <a:ext uri="{FF2B5EF4-FFF2-40B4-BE49-F238E27FC236}">
                  <a16:creationId xmlns:a16="http://schemas.microsoft.com/office/drawing/2014/main" id="{DB22356C-D161-A17F-3D67-B25260646CFC}"/>
                </a:ext>
              </a:extLst>
            </p:cNvPr>
            <p:cNvSpPr/>
            <p:nvPr/>
          </p:nvSpPr>
          <p:spPr>
            <a:xfrm>
              <a:off x="4860431" y="2978738"/>
              <a:ext cx="2223247" cy="573741"/>
            </a:xfrm>
            <a:prstGeom prst="roundRect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/>
                <a:t>45 TB text data</a:t>
              </a:r>
            </a:p>
          </p:txBody>
        </p:sp>
        <p:pic>
          <p:nvPicPr>
            <p:cNvPr id="49" name="Picture 48">
              <a:extLst>
                <a:ext uri="{FF2B5EF4-FFF2-40B4-BE49-F238E27FC236}">
                  <a16:creationId xmlns:a16="http://schemas.microsoft.com/office/drawing/2014/main" id="{5D20460A-EBEA-CC94-AB3F-A110F01E521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995" t="25762" r="7166" b="37881"/>
            <a:stretch/>
          </p:blipFill>
          <p:spPr>
            <a:xfrm>
              <a:off x="3754786" y="2077169"/>
              <a:ext cx="1598839" cy="438595"/>
            </a:xfrm>
            <a:prstGeom prst="rect">
              <a:avLst/>
            </a:prstGeom>
          </p:spPr>
        </p:pic>
        <p:pic>
          <p:nvPicPr>
            <p:cNvPr id="51" name="Picture 50">
              <a:extLst>
                <a:ext uri="{FF2B5EF4-FFF2-40B4-BE49-F238E27FC236}">
                  <a16:creationId xmlns:a16="http://schemas.microsoft.com/office/drawing/2014/main" id="{5233C9EE-1095-8F30-1AF4-A33FEDE8803B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476148" y="1470807"/>
              <a:ext cx="986938" cy="1133333"/>
            </a:xfrm>
            <a:prstGeom prst="rect">
              <a:avLst/>
            </a:prstGeom>
          </p:spPr>
        </p:pic>
        <p:grpSp>
          <p:nvGrpSpPr>
            <p:cNvPr id="55" name="Group 54">
              <a:extLst>
                <a:ext uri="{FF2B5EF4-FFF2-40B4-BE49-F238E27FC236}">
                  <a16:creationId xmlns:a16="http://schemas.microsoft.com/office/drawing/2014/main" id="{EE65F496-1DE5-1779-9676-7152AEF821B9}"/>
                </a:ext>
              </a:extLst>
            </p:cNvPr>
            <p:cNvGrpSpPr/>
            <p:nvPr/>
          </p:nvGrpSpPr>
          <p:grpSpPr>
            <a:xfrm>
              <a:off x="6708132" y="1703435"/>
              <a:ext cx="907402" cy="962364"/>
              <a:chOff x="7039245" y="1642206"/>
              <a:chExt cx="907402" cy="962364"/>
            </a:xfrm>
          </p:grpSpPr>
          <p:pic>
            <p:nvPicPr>
              <p:cNvPr id="53" name="Picture 52">
                <a:extLst>
                  <a:ext uri="{FF2B5EF4-FFF2-40B4-BE49-F238E27FC236}">
                    <a16:creationId xmlns:a16="http://schemas.microsoft.com/office/drawing/2014/main" id="{0384D5FF-6283-37CD-BD48-71AC34AAD2A0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6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2769" t="20431" r="22518" b="20552"/>
              <a:stretch/>
            </p:blipFill>
            <p:spPr>
              <a:xfrm>
                <a:off x="7039245" y="1642206"/>
                <a:ext cx="907402" cy="652513"/>
              </a:xfrm>
              <a:prstGeom prst="rect">
                <a:avLst/>
              </a:prstGeom>
            </p:spPr>
          </p:pic>
          <p:sp>
            <p:nvSpPr>
              <p:cNvPr id="54" name="TextBox 53">
                <a:extLst>
                  <a:ext uri="{FF2B5EF4-FFF2-40B4-BE49-F238E27FC236}">
                    <a16:creationId xmlns:a16="http://schemas.microsoft.com/office/drawing/2014/main" id="{895EDE8F-C865-34D1-628D-204F83521964}"/>
                  </a:ext>
                </a:extLst>
              </p:cNvPr>
              <p:cNvSpPr txBox="1"/>
              <p:nvPr/>
            </p:nvSpPr>
            <p:spPr>
              <a:xfrm>
                <a:off x="7077062" y="2235238"/>
                <a:ext cx="831767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dirty="0"/>
                  <a:t>Books</a:t>
                </a:r>
              </a:p>
            </p:txBody>
          </p:sp>
        </p:grpSp>
        <p:cxnSp>
          <p:nvCxnSpPr>
            <p:cNvPr id="57" name="Straight Arrow Connector 56">
              <a:extLst>
                <a:ext uri="{FF2B5EF4-FFF2-40B4-BE49-F238E27FC236}">
                  <a16:creationId xmlns:a16="http://schemas.microsoft.com/office/drawing/2014/main" id="{A1133B1C-C8B2-D12C-58AC-548D867A0B23}"/>
                </a:ext>
              </a:extLst>
            </p:cNvPr>
            <p:cNvCxnSpPr>
              <a:cxnSpLocks/>
              <a:endCxn id="45" idx="0"/>
            </p:cNvCxnSpPr>
            <p:nvPr/>
          </p:nvCxnSpPr>
          <p:spPr>
            <a:xfrm>
              <a:off x="4980242" y="2645049"/>
              <a:ext cx="991813" cy="333689"/>
            </a:xfrm>
            <a:prstGeom prst="straightConnector1">
              <a:avLst/>
            </a:prstGeom>
            <a:ln w="38100">
              <a:headEnd type="triangle" w="med" len="med"/>
              <a:tailEnd type="non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59" name="Straight Arrow Connector 58">
              <a:extLst>
                <a:ext uri="{FF2B5EF4-FFF2-40B4-BE49-F238E27FC236}">
                  <a16:creationId xmlns:a16="http://schemas.microsoft.com/office/drawing/2014/main" id="{5D57281D-FEB1-E6E0-3743-E8F37397C4B5}"/>
                </a:ext>
              </a:extLst>
            </p:cNvPr>
            <p:cNvCxnSpPr>
              <a:cxnSpLocks/>
              <a:stCxn id="51" idx="2"/>
              <a:endCxn id="45" idx="0"/>
            </p:cNvCxnSpPr>
            <p:nvPr/>
          </p:nvCxnSpPr>
          <p:spPr>
            <a:xfrm>
              <a:off x="5969617" y="2604140"/>
              <a:ext cx="2438" cy="374598"/>
            </a:xfrm>
            <a:prstGeom prst="straightConnector1">
              <a:avLst/>
            </a:prstGeom>
            <a:ln w="38100">
              <a:headEnd type="triangle" w="med" len="med"/>
              <a:tailEnd type="non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64" name="Straight Arrow Connector 63">
              <a:extLst>
                <a:ext uri="{FF2B5EF4-FFF2-40B4-BE49-F238E27FC236}">
                  <a16:creationId xmlns:a16="http://schemas.microsoft.com/office/drawing/2014/main" id="{0A0101DB-6C2B-542D-A6C2-34738D28E5AE}"/>
                </a:ext>
              </a:extLst>
            </p:cNvPr>
            <p:cNvCxnSpPr>
              <a:cxnSpLocks/>
              <a:endCxn id="45" idx="0"/>
            </p:cNvCxnSpPr>
            <p:nvPr/>
          </p:nvCxnSpPr>
          <p:spPr>
            <a:xfrm flipH="1">
              <a:off x="5972055" y="2665799"/>
              <a:ext cx="989375" cy="312939"/>
            </a:xfrm>
            <a:prstGeom prst="straightConnector1">
              <a:avLst/>
            </a:prstGeom>
            <a:ln w="38100">
              <a:headEnd type="triangle" w="med" len="med"/>
              <a:tailEnd type="non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70" name="Arrow: Bent-Up 69">
            <a:extLst>
              <a:ext uri="{FF2B5EF4-FFF2-40B4-BE49-F238E27FC236}">
                <a16:creationId xmlns:a16="http://schemas.microsoft.com/office/drawing/2014/main" id="{409AB4ED-1704-B254-4C0A-0D8644D1F435}"/>
              </a:ext>
            </a:extLst>
          </p:cNvPr>
          <p:cNvSpPr/>
          <p:nvPr/>
        </p:nvSpPr>
        <p:spPr>
          <a:xfrm rot="5400000">
            <a:off x="3165185" y="3065429"/>
            <a:ext cx="772402" cy="2422262"/>
          </a:xfrm>
          <a:prstGeom prst="bentUpArrow">
            <a:avLst>
              <a:gd name="adj1" fmla="val 6308"/>
              <a:gd name="adj2" fmla="val 10981"/>
              <a:gd name="adj3" fmla="val 14720"/>
            </a:avLst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TextBox 70">
            <a:extLst>
              <a:ext uri="{FF2B5EF4-FFF2-40B4-BE49-F238E27FC236}">
                <a16:creationId xmlns:a16="http://schemas.microsoft.com/office/drawing/2014/main" id="{052F2587-59EC-E732-21F3-026E56E000BC}"/>
              </a:ext>
            </a:extLst>
          </p:cNvPr>
          <p:cNvSpPr txBox="1"/>
          <p:nvPr/>
        </p:nvSpPr>
        <p:spPr>
          <a:xfrm>
            <a:off x="2618320" y="4668312"/>
            <a:ext cx="189315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/>
              <a:t>Pre-training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2" name="TextBox 71">
                <a:extLst>
                  <a:ext uri="{FF2B5EF4-FFF2-40B4-BE49-F238E27FC236}">
                    <a16:creationId xmlns:a16="http://schemas.microsoft.com/office/drawing/2014/main" id="{DB9F7D59-B7FA-2950-7621-2D7763986744}"/>
                  </a:ext>
                </a:extLst>
              </p:cNvPr>
              <p:cNvSpPr txBox="1"/>
              <p:nvPr/>
            </p:nvSpPr>
            <p:spPr>
              <a:xfrm>
                <a:off x="3880768" y="2099481"/>
                <a:ext cx="907402" cy="861774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⋯</m:t>
                      </m:r>
                    </m:oMath>
                  </m:oMathPara>
                </a14:m>
                <a:endParaRPr lang="en-US" sz="2800" dirty="0"/>
              </a:p>
              <a:p>
                <a:endParaRPr lang="en-US" sz="2800" dirty="0"/>
              </a:p>
            </p:txBody>
          </p:sp>
        </mc:Choice>
        <mc:Fallback xmlns="">
          <p:sp>
            <p:nvSpPr>
              <p:cNvPr id="72" name="TextBox 71">
                <a:extLst>
                  <a:ext uri="{FF2B5EF4-FFF2-40B4-BE49-F238E27FC236}">
                    <a16:creationId xmlns:a16="http://schemas.microsoft.com/office/drawing/2014/main" id="{DB9F7D59-B7FA-2950-7621-2D776398674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80768" y="2099481"/>
                <a:ext cx="907402" cy="861774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5" name="椭圆 36">
            <a:extLst>
              <a:ext uri="{FF2B5EF4-FFF2-40B4-BE49-F238E27FC236}">
                <a16:creationId xmlns:a16="http://schemas.microsoft.com/office/drawing/2014/main" id="{7EDC2EEF-9398-18C8-9DB5-3BD1446ADF9F}"/>
              </a:ext>
            </a:extLst>
          </p:cNvPr>
          <p:cNvSpPr/>
          <p:nvPr/>
        </p:nvSpPr>
        <p:spPr>
          <a:xfrm>
            <a:off x="1497427" y="5424061"/>
            <a:ext cx="221064" cy="221064"/>
          </a:xfrm>
          <a:prstGeom prst="ellipse">
            <a:avLst/>
          </a:prstGeom>
          <a:solidFill>
            <a:srgbClr val="2B579A">
              <a:alpha val="72000"/>
            </a:srgbClr>
          </a:solidFill>
          <a:ln>
            <a:noFill/>
          </a:ln>
          <a:effectLst>
            <a:outerShdw blurRad="76200" dist="38100" dir="2700000" algn="tl" rotWithShape="0">
              <a:srgbClr val="2B579A">
                <a:alpha val="6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6" name="椭圆 37">
            <a:extLst>
              <a:ext uri="{FF2B5EF4-FFF2-40B4-BE49-F238E27FC236}">
                <a16:creationId xmlns:a16="http://schemas.microsoft.com/office/drawing/2014/main" id="{4379D3E4-7D95-87C2-B78C-096FEF5E5325}"/>
              </a:ext>
            </a:extLst>
          </p:cNvPr>
          <p:cNvSpPr/>
          <p:nvPr/>
        </p:nvSpPr>
        <p:spPr>
          <a:xfrm>
            <a:off x="173892" y="6462369"/>
            <a:ext cx="309823" cy="309823"/>
          </a:xfrm>
          <a:prstGeom prst="ellipse">
            <a:avLst/>
          </a:prstGeom>
          <a:solidFill>
            <a:srgbClr val="2B579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7" name="椭圆 38">
            <a:extLst>
              <a:ext uri="{FF2B5EF4-FFF2-40B4-BE49-F238E27FC236}">
                <a16:creationId xmlns:a16="http://schemas.microsoft.com/office/drawing/2014/main" id="{1BE3A029-79D6-EA09-D647-C751B18D910B}"/>
              </a:ext>
            </a:extLst>
          </p:cNvPr>
          <p:cNvSpPr/>
          <p:nvPr/>
        </p:nvSpPr>
        <p:spPr>
          <a:xfrm>
            <a:off x="70334" y="5388230"/>
            <a:ext cx="221064" cy="221064"/>
          </a:xfrm>
          <a:prstGeom prst="ellipse">
            <a:avLst/>
          </a:prstGeom>
          <a:ln>
            <a:noFill/>
          </a:ln>
          <a:effectLst>
            <a:outerShdw blurRad="76200" dist="38100" dir="2700000" algn="tl" rotWithShape="0">
              <a:srgbClr val="2B579A">
                <a:alpha val="6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8" name="椭圆 39">
            <a:extLst>
              <a:ext uri="{FF2B5EF4-FFF2-40B4-BE49-F238E27FC236}">
                <a16:creationId xmlns:a16="http://schemas.microsoft.com/office/drawing/2014/main" id="{E0D6D5DD-198A-743C-53E5-25994307B707}"/>
              </a:ext>
            </a:extLst>
          </p:cNvPr>
          <p:cNvSpPr/>
          <p:nvPr/>
        </p:nvSpPr>
        <p:spPr>
          <a:xfrm>
            <a:off x="829845" y="5044364"/>
            <a:ext cx="147376" cy="147376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80" name="Picture 79">
            <a:extLst>
              <a:ext uri="{FF2B5EF4-FFF2-40B4-BE49-F238E27FC236}">
                <a16:creationId xmlns:a16="http://schemas.microsoft.com/office/drawing/2014/main" id="{675B2548-2C7B-E84A-2F3B-2BB42F022AAA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424" t="27890" r="30359" b="25866"/>
          <a:stretch/>
        </p:blipFill>
        <p:spPr>
          <a:xfrm>
            <a:off x="9521718" y="2272204"/>
            <a:ext cx="1018251" cy="1200724"/>
          </a:xfrm>
          <a:prstGeom prst="rect">
            <a:avLst/>
          </a:prstGeom>
        </p:spPr>
      </p:pic>
      <p:pic>
        <p:nvPicPr>
          <p:cNvPr id="84" name="Graphic 83">
            <a:extLst>
              <a:ext uri="{FF2B5EF4-FFF2-40B4-BE49-F238E27FC236}">
                <a16:creationId xmlns:a16="http://schemas.microsoft.com/office/drawing/2014/main" id="{1A60B2CF-73D0-4270-1C59-862BD0E99ECA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8476598" y="2500143"/>
            <a:ext cx="470620" cy="470620"/>
          </a:xfrm>
          <a:prstGeom prst="rect">
            <a:avLst/>
          </a:prstGeom>
        </p:spPr>
      </p:pic>
      <p:sp>
        <p:nvSpPr>
          <p:cNvPr id="85" name="TextBox 84">
            <a:extLst>
              <a:ext uri="{FF2B5EF4-FFF2-40B4-BE49-F238E27FC236}">
                <a16:creationId xmlns:a16="http://schemas.microsoft.com/office/drawing/2014/main" id="{F6CC3F4C-2098-E86B-9C99-F4EC32BDDEC4}"/>
              </a:ext>
            </a:extLst>
          </p:cNvPr>
          <p:cNvSpPr txBox="1"/>
          <p:nvPr/>
        </p:nvSpPr>
        <p:spPr>
          <a:xfrm>
            <a:off x="8065343" y="2934902"/>
            <a:ext cx="129988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err="1"/>
              <a:t>ChatGPT</a:t>
            </a:r>
            <a:endParaRPr lang="en-US" sz="2400" dirty="0"/>
          </a:p>
        </p:txBody>
      </p:sp>
      <p:pic>
        <p:nvPicPr>
          <p:cNvPr id="87" name="Picture 86">
            <a:extLst>
              <a:ext uri="{FF2B5EF4-FFF2-40B4-BE49-F238E27FC236}">
                <a16:creationId xmlns:a16="http://schemas.microsoft.com/office/drawing/2014/main" id="{C40E3CEF-2E02-8393-15C2-3829CB1044D2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77944" y="3444540"/>
            <a:ext cx="2481026" cy="1308741"/>
          </a:xfrm>
          <a:prstGeom prst="rect">
            <a:avLst/>
          </a:prstGeom>
        </p:spPr>
      </p:pic>
      <p:sp>
        <p:nvSpPr>
          <p:cNvPr id="88" name="TextBox 87">
            <a:extLst>
              <a:ext uri="{FF2B5EF4-FFF2-40B4-BE49-F238E27FC236}">
                <a16:creationId xmlns:a16="http://schemas.microsoft.com/office/drawing/2014/main" id="{FA35115A-D136-B041-80CE-88467EDD17DE}"/>
              </a:ext>
            </a:extLst>
          </p:cNvPr>
          <p:cNvSpPr txBox="1"/>
          <p:nvPr/>
        </p:nvSpPr>
        <p:spPr>
          <a:xfrm>
            <a:off x="7841226" y="3683413"/>
            <a:ext cx="174811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Code Generation</a:t>
            </a:r>
          </a:p>
        </p:txBody>
      </p:sp>
      <p:sp>
        <p:nvSpPr>
          <p:cNvPr id="103" name="Arrow: Right 102">
            <a:extLst>
              <a:ext uri="{FF2B5EF4-FFF2-40B4-BE49-F238E27FC236}">
                <a16:creationId xmlns:a16="http://schemas.microsoft.com/office/drawing/2014/main" id="{E81DBEB4-9E4A-7F5A-B270-9409F4E7C924}"/>
              </a:ext>
            </a:extLst>
          </p:cNvPr>
          <p:cNvSpPr/>
          <p:nvPr/>
        </p:nvSpPr>
        <p:spPr>
          <a:xfrm rot="19800000">
            <a:off x="6204106" y="3468235"/>
            <a:ext cx="1768373" cy="192308"/>
          </a:xfrm>
          <a:prstGeom prst="rightArrow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6" name="Picture 105">
            <a:extLst>
              <a:ext uri="{FF2B5EF4-FFF2-40B4-BE49-F238E27FC236}">
                <a16:creationId xmlns:a16="http://schemas.microsoft.com/office/drawing/2014/main" id="{548ABD85-F2A1-9787-C52C-73B927EF3A3C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9651894" y="4640931"/>
            <a:ext cx="1399157" cy="1609192"/>
          </a:xfrm>
          <a:prstGeom prst="rect">
            <a:avLst/>
          </a:prstGeom>
        </p:spPr>
      </p:pic>
      <p:sp>
        <p:nvSpPr>
          <p:cNvPr id="107" name="TextBox 106">
            <a:extLst>
              <a:ext uri="{FF2B5EF4-FFF2-40B4-BE49-F238E27FC236}">
                <a16:creationId xmlns:a16="http://schemas.microsoft.com/office/drawing/2014/main" id="{BDDD0D17-61CD-60CC-0F8F-010DDB7D3CDB}"/>
              </a:ext>
            </a:extLst>
          </p:cNvPr>
          <p:cNvSpPr txBox="1"/>
          <p:nvPr/>
        </p:nvSpPr>
        <p:spPr>
          <a:xfrm>
            <a:off x="7841226" y="4935381"/>
            <a:ext cx="174811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Study Partner</a:t>
            </a:r>
          </a:p>
        </p:txBody>
      </p:sp>
      <p:sp>
        <p:nvSpPr>
          <p:cNvPr id="108" name="Arrow: Right 107">
            <a:extLst>
              <a:ext uri="{FF2B5EF4-FFF2-40B4-BE49-F238E27FC236}">
                <a16:creationId xmlns:a16="http://schemas.microsoft.com/office/drawing/2014/main" id="{D7A8E3DA-8963-F467-9C4B-38E59A39EC7A}"/>
              </a:ext>
            </a:extLst>
          </p:cNvPr>
          <p:cNvSpPr/>
          <p:nvPr/>
        </p:nvSpPr>
        <p:spPr>
          <a:xfrm>
            <a:off x="6342217" y="4098911"/>
            <a:ext cx="1637030" cy="152706"/>
          </a:xfrm>
          <a:prstGeom prst="rightArrow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9" name="Arrow: Right 108">
            <a:extLst>
              <a:ext uri="{FF2B5EF4-FFF2-40B4-BE49-F238E27FC236}">
                <a16:creationId xmlns:a16="http://schemas.microsoft.com/office/drawing/2014/main" id="{FDDD69EC-C129-09A5-2F6F-FE9E7C90D0AE}"/>
              </a:ext>
            </a:extLst>
          </p:cNvPr>
          <p:cNvSpPr/>
          <p:nvPr/>
        </p:nvSpPr>
        <p:spPr>
          <a:xfrm rot="1800000">
            <a:off x="6207834" y="4676065"/>
            <a:ext cx="1768373" cy="192308"/>
          </a:xfrm>
          <a:prstGeom prst="rightArrow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0" name="TextBox 109">
                <a:extLst>
                  <a:ext uri="{FF2B5EF4-FFF2-40B4-BE49-F238E27FC236}">
                    <a16:creationId xmlns:a16="http://schemas.microsoft.com/office/drawing/2014/main" id="{3886C59E-25E5-2B1E-8095-E7B90133BDD4}"/>
                  </a:ext>
                </a:extLst>
              </p:cNvPr>
              <p:cNvSpPr txBox="1"/>
              <p:nvPr/>
            </p:nvSpPr>
            <p:spPr>
              <a:xfrm>
                <a:off x="8138257" y="5852606"/>
                <a:ext cx="1147301" cy="1292662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⋯</m:t>
                      </m:r>
                      <m:r>
                        <a:rPr lang="en-US" sz="2800" i="1">
                          <a:latin typeface="Cambria Math" panose="02040503050406030204" pitchFamily="18" charset="0"/>
                        </a:rPr>
                        <m:t>⋯</m:t>
                      </m:r>
                    </m:oMath>
                  </m:oMathPara>
                </a14:m>
                <a:endParaRPr lang="en-US" sz="2800" dirty="0"/>
              </a:p>
              <a:p>
                <a:endParaRPr lang="en-US" sz="2800" dirty="0"/>
              </a:p>
              <a:p>
                <a:endParaRPr lang="en-US" sz="2800" dirty="0"/>
              </a:p>
            </p:txBody>
          </p:sp>
        </mc:Choice>
        <mc:Fallback xmlns="">
          <p:sp>
            <p:nvSpPr>
              <p:cNvPr id="110" name="TextBox 109">
                <a:extLst>
                  <a:ext uri="{FF2B5EF4-FFF2-40B4-BE49-F238E27FC236}">
                    <a16:creationId xmlns:a16="http://schemas.microsoft.com/office/drawing/2014/main" id="{3886C59E-25E5-2B1E-8095-E7B90133BDD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38257" y="5852606"/>
                <a:ext cx="1147301" cy="1292662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1" name="TextBox 110">
            <a:extLst>
              <a:ext uri="{FF2B5EF4-FFF2-40B4-BE49-F238E27FC236}">
                <a16:creationId xmlns:a16="http://schemas.microsoft.com/office/drawing/2014/main" id="{AEA02494-DBD9-CC42-B221-302F4E82FBE2}"/>
              </a:ext>
            </a:extLst>
          </p:cNvPr>
          <p:cNvSpPr txBox="1"/>
          <p:nvPr/>
        </p:nvSpPr>
        <p:spPr>
          <a:xfrm>
            <a:off x="6252102" y="2211627"/>
            <a:ext cx="174811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/>
              <a:t>Fine- tuning</a:t>
            </a:r>
          </a:p>
        </p:txBody>
      </p:sp>
    </p:spTree>
    <p:extLst>
      <p:ext uri="{BB962C8B-B14F-4D97-AF65-F5344CB8AC3E}">
        <p14:creationId xmlns:p14="http://schemas.microsoft.com/office/powerpoint/2010/main" val="42279618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/>
      <p:bldP spid="70" grpId="0" animBg="1"/>
      <p:bldP spid="71" grpId="0"/>
      <p:bldP spid="72" grpId="0"/>
      <p:bldP spid="85" grpId="0"/>
      <p:bldP spid="88" grpId="0"/>
      <p:bldP spid="103" grpId="0" animBg="1"/>
      <p:bldP spid="107" grpId="0"/>
      <p:bldP spid="108" grpId="0" animBg="1"/>
      <p:bldP spid="109" grpId="0" animBg="1"/>
      <p:bldP spid="110" grpId="0"/>
      <p:bldP spid="111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文本框 29"/>
          <p:cNvSpPr txBox="1"/>
          <p:nvPr/>
        </p:nvSpPr>
        <p:spPr>
          <a:xfrm>
            <a:off x="328803" y="426402"/>
            <a:ext cx="801133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4000" dirty="0">
                <a:solidFill>
                  <a:srgbClr val="2B579A"/>
                </a:solidFill>
                <a:ea typeface="Microsoft YaHei" panose="020B0503020204020204" pitchFamily="34" charset="-122"/>
              </a:rPr>
              <a:t>General purpose physics model?</a:t>
            </a:r>
            <a:endParaRPr lang="zh-CN" altLang="en-US" sz="4000" dirty="0">
              <a:solidFill>
                <a:srgbClr val="2B579A"/>
              </a:solidFill>
              <a:ea typeface="Microsoft YaHei" panose="020B0503020204020204" pitchFamily="34" charset="-122"/>
            </a:endParaRPr>
          </a:p>
        </p:txBody>
      </p:sp>
      <p:cxnSp>
        <p:nvCxnSpPr>
          <p:cNvPr id="32" name="直接连接符 31"/>
          <p:cNvCxnSpPr>
            <a:cxnSpLocks/>
          </p:cNvCxnSpPr>
          <p:nvPr/>
        </p:nvCxnSpPr>
        <p:spPr>
          <a:xfrm>
            <a:off x="328803" y="1175657"/>
            <a:ext cx="8011333" cy="0"/>
          </a:xfrm>
          <a:prstGeom prst="line">
            <a:avLst/>
          </a:prstGeom>
          <a:ln w="57150">
            <a:gradFill flip="none" rotWithShape="1">
              <a:gsLst>
                <a:gs pos="0">
                  <a:schemeClr val="accent1">
                    <a:lumMod val="5000"/>
                    <a:lumOff val="95000"/>
                    <a:alpha val="80000"/>
                  </a:schemeClr>
                </a:gs>
                <a:gs pos="51000">
                  <a:srgbClr val="2B579A"/>
                </a:gs>
                <a:gs pos="100000">
                  <a:schemeClr val="bg1">
                    <a:alpha val="80000"/>
                  </a:schemeClr>
                </a:gs>
              </a:gsLst>
              <a:path path="circle">
                <a:fillToRect r="100000" b="100000"/>
              </a:path>
              <a:tileRect l="-100000" t="-10000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椭圆 40"/>
          <p:cNvSpPr/>
          <p:nvPr/>
        </p:nvSpPr>
        <p:spPr>
          <a:xfrm>
            <a:off x="11559625" y="145184"/>
            <a:ext cx="221064" cy="221064"/>
          </a:xfrm>
          <a:prstGeom prst="ellipse">
            <a:avLst/>
          </a:prstGeom>
          <a:solidFill>
            <a:srgbClr val="2B579A">
              <a:alpha val="72000"/>
            </a:srgbClr>
          </a:solidFill>
          <a:ln>
            <a:noFill/>
          </a:ln>
          <a:effectLst>
            <a:outerShdw blurRad="76200" dist="38100" dir="2700000" algn="tl" rotWithShape="0">
              <a:srgbClr val="2B579A">
                <a:alpha val="6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2" name="椭圆 41"/>
          <p:cNvSpPr/>
          <p:nvPr/>
        </p:nvSpPr>
        <p:spPr>
          <a:xfrm>
            <a:off x="10966230" y="1358203"/>
            <a:ext cx="309823" cy="309823"/>
          </a:xfrm>
          <a:prstGeom prst="ellipse">
            <a:avLst/>
          </a:prstGeom>
          <a:solidFill>
            <a:srgbClr val="2B579A"/>
          </a:solidFill>
          <a:ln>
            <a:noFill/>
          </a:ln>
          <a:effectLst>
            <a:outerShdw blurRad="76200" dist="38100" dir="2700000" algn="tl" rotWithShape="0">
              <a:srgbClr val="2B579A">
                <a:alpha val="6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3" name="椭圆 42"/>
          <p:cNvSpPr/>
          <p:nvPr/>
        </p:nvSpPr>
        <p:spPr>
          <a:xfrm>
            <a:off x="11741499" y="848430"/>
            <a:ext cx="221064" cy="221064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4" name="椭圆 43"/>
          <p:cNvSpPr/>
          <p:nvPr/>
        </p:nvSpPr>
        <p:spPr>
          <a:xfrm>
            <a:off x="10539969" y="706657"/>
            <a:ext cx="147376" cy="147376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6" name="Rectangle: Rounded Corners 25">
            <a:extLst>
              <a:ext uri="{FF2B5EF4-FFF2-40B4-BE49-F238E27FC236}">
                <a16:creationId xmlns:a16="http://schemas.microsoft.com/office/drawing/2014/main" id="{7F18229C-3BF0-1EFE-25F6-0240F4317A50}"/>
              </a:ext>
            </a:extLst>
          </p:cNvPr>
          <p:cNvSpPr/>
          <p:nvPr/>
        </p:nvSpPr>
        <p:spPr>
          <a:xfrm>
            <a:off x="560904" y="1723488"/>
            <a:ext cx="1689237" cy="564776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/>
              <a:t>Various Hamiltonians</a:t>
            </a:r>
          </a:p>
        </p:txBody>
      </p:sp>
      <p:sp>
        <p:nvSpPr>
          <p:cNvPr id="27" name="Rectangle: Rounded Corners 26">
            <a:extLst>
              <a:ext uri="{FF2B5EF4-FFF2-40B4-BE49-F238E27FC236}">
                <a16:creationId xmlns:a16="http://schemas.microsoft.com/office/drawing/2014/main" id="{1A9F61E8-8E68-DEF8-D56B-97092DBBC239}"/>
              </a:ext>
            </a:extLst>
          </p:cNvPr>
          <p:cNvSpPr/>
          <p:nvPr/>
        </p:nvSpPr>
        <p:spPr>
          <a:xfrm>
            <a:off x="1405522" y="2457883"/>
            <a:ext cx="1169284" cy="564776"/>
          </a:xfrm>
          <a:prstGeom prst="round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/>
              <a:t>Ground States</a:t>
            </a:r>
          </a:p>
        </p:txBody>
      </p:sp>
      <p:sp>
        <p:nvSpPr>
          <p:cNvPr id="28" name="Rectangle: Rounded Corners 27">
            <a:extLst>
              <a:ext uri="{FF2B5EF4-FFF2-40B4-BE49-F238E27FC236}">
                <a16:creationId xmlns:a16="http://schemas.microsoft.com/office/drawing/2014/main" id="{101CE86D-E6C4-8F76-7F4C-66FBD625992D}"/>
              </a:ext>
            </a:extLst>
          </p:cNvPr>
          <p:cNvSpPr/>
          <p:nvPr/>
        </p:nvSpPr>
        <p:spPr>
          <a:xfrm>
            <a:off x="2135176" y="3192278"/>
            <a:ext cx="1068737" cy="564776"/>
          </a:xfrm>
          <a:prstGeom prst="round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/>
              <a:t>Excited States</a:t>
            </a:r>
          </a:p>
        </p:txBody>
      </p:sp>
      <p:sp>
        <p:nvSpPr>
          <p:cNvPr id="29" name="Rectangle: Rounded Corners 28">
            <a:extLst>
              <a:ext uri="{FF2B5EF4-FFF2-40B4-BE49-F238E27FC236}">
                <a16:creationId xmlns:a16="http://schemas.microsoft.com/office/drawing/2014/main" id="{D112463B-61B3-4A4C-BAF7-B20F765B08AC}"/>
              </a:ext>
            </a:extLst>
          </p:cNvPr>
          <p:cNvSpPr/>
          <p:nvPr/>
        </p:nvSpPr>
        <p:spPr>
          <a:xfrm>
            <a:off x="385750" y="3524048"/>
            <a:ext cx="1179873" cy="56477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/>
              <a:t>Open Systems</a:t>
            </a:r>
          </a:p>
        </p:txBody>
      </p:sp>
      <p:sp>
        <p:nvSpPr>
          <p:cNvPr id="33" name="Rectangle: Rounded Corners 32">
            <a:extLst>
              <a:ext uri="{FF2B5EF4-FFF2-40B4-BE49-F238E27FC236}">
                <a16:creationId xmlns:a16="http://schemas.microsoft.com/office/drawing/2014/main" id="{A2024E22-6BC9-14D5-674F-7A1CBF02EA54}"/>
              </a:ext>
            </a:extLst>
          </p:cNvPr>
          <p:cNvSpPr/>
          <p:nvPr/>
        </p:nvSpPr>
        <p:spPr>
          <a:xfrm>
            <a:off x="1143612" y="4329103"/>
            <a:ext cx="1265961" cy="564776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/>
              <a:t>Quantum Dynamics</a:t>
            </a:r>
          </a:p>
        </p:txBody>
      </p:sp>
      <p:sp>
        <p:nvSpPr>
          <p:cNvPr id="34" name="Rectangle: Rounded Corners 33">
            <a:extLst>
              <a:ext uri="{FF2B5EF4-FFF2-40B4-BE49-F238E27FC236}">
                <a16:creationId xmlns:a16="http://schemas.microsoft.com/office/drawing/2014/main" id="{7E19A8CE-21C9-C2FD-D6C6-C74551C37928}"/>
              </a:ext>
            </a:extLst>
          </p:cNvPr>
          <p:cNvSpPr/>
          <p:nvPr/>
        </p:nvSpPr>
        <p:spPr>
          <a:xfrm>
            <a:off x="1961336" y="5134158"/>
            <a:ext cx="1265961" cy="564776"/>
          </a:xfrm>
          <a:prstGeom prst="round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/>
              <a:t>Quantum Circuits</a:t>
            </a:r>
          </a:p>
        </p:txBody>
      </p:sp>
      <p:sp>
        <p:nvSpPr>
          <p:cNvPr id="35" name="椭圆 36">
            <a:extLst>
              <a:ext uri="{FF2B5EF4-FFF2-40B4-BE49-F238E27FC236}">
                <a16:creationId xmlns:a16="http://schemas.microsoft.com/office/drawing/2014/main" id="{BA6742A8-A097-1AC5-ABB9-6247E04B6F4A}"/>
              </a:ext>
            </a:extLst>
          </p:cNvPr>
          <p:cNvSpPr/>
          <p:nvPr/>
        </p:nvSpPr>
        <p:spPr>
          <a:xfrm>
            <a:off x="1497427" y="5424061"/>
            <a:ext cx="221064" cy="221064"/>
          </a:xfrm>
          <a:prstGeom prst="ellipse">
            <a:avLst/>
          </a:prstGeom>
          <a:solidFill>
            <a:srgbClr val="2B579A">
              <a:alpha val="72000"/>
            </a:srgbClr>
          </a:solidFill>
          <a:ln>
            <a:noFill/>
          </a:ln>
          <a:effectLst>
            <a:outerShdw blurRad="76200" dist="38100" dir="2700000" algn="tl" rotWithShape="0">
              <a:srgbClr val="2B579A">
                <a:alpha val="6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6" name="椭圆 37">
            <a:extLst>
              <a:ext uri="{FF2B5EF4-FFF2-40B4-BE49-F238E27FC236}">
                <a16:creationId xmlns:a16="http://schemas.microsoft.com/office/drawing/2014/main" id="{9ED287B5-1645-A170-70D3-11F4549DE61D}"/>
              </a:ext>
            </a:extLst>
          </p:cNvPr>
          <p:cNvSpPr/>
          <p:nvPr/>
        </p:nvSpPr>
        <p:spPr>
          <a:xfrm>
            <a:off x="173892" y="6462369"/>
            <a:ext cx="309823" cy="309823"/>
          </a:xfrm>
          <a:prstGeom prst="ellipse">
            <a:avLst/>
          </a:prstGeom>
          <a:solidFill>
            <a:srgbClr val="2B579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7" name="椭圆 38">
            <a:extLst>
              <a:ext uri="{FF2B5EF4-FFF2-40B4-BE49-F238E27FC236}">
                <a16:creationId xmlns:a16="http://schemas.microsoft.com/office/drawing/2014/main" id="{7EDEE90E-6A2B-B933-0F29-ED0B2BB10756}"/>
              </a:ext>
            </a:extLst>
          </p:cNvPr>
          <p:cNvSpPr/>
          <p:nvPr/>
        </p:nvSpPr>
        <p:spPr>
          <a:xfrm>
            <a:off x="70334" y="5388230"/>
            <a:ext cx="221064" cy="221064"/>
          </a:xfrm>
          <a:prstGeom prst="ellipse">
            <a:avLst/>
          </a:prstGeom>
          <a:ln>
            <a:noFill/>
          </a:ln>
          <a:effectLst>
            <a:outerShdw blurRad="76200" dist="38100" dir="2700000" algn="tl" rotWithShape="0">
              <a:srgbClr val="2B579A">
                <a:alpha val="6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8" name="椭圆 39">
            <a:extLst>
              <a:ext uri="{FF2B5EF4-FFF2-40B4-BE49-F238E27FC236}">
                <a16:creationId xmlns:a16="http://schemas.microsoft.com/office/drawing/2014/main" id="{AC6E546D-BA6F-97E0-54A4-C9888F9039D5}"/>
              </a:ext>
            </a:extLst>
          </p:cNvPr>
          <p:cNvSpPr/>
          <p:nvPr/>
        </p:nvSpPr>
        <p:spPr>
          <a:xfrm>
            <a:off x="829845" y="5044364"/>
            <a:ext cx="147376" cy="147376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7F2A5082-44A0-9874-36C3-999B661E3E56}"/>
              </a:ext>
            </a:extLst>
          </p:cNvPr>
          <p:cNvGrpSpPr/>
          <p:nvPr/>
        </p:nvGrpSpPr>
        <p:grpSpPr>
          <a:xfrm>
            <a:off x="5142076" y="2637095"/>
            <a:ext cx="1509709" cy="1932576"/>
            <a:chOff x="7480570" y="3893604"/>
            <a:chExt cx="1936615" cy="2479057"/>
          </a:xfrm>
        </p:grpSpPr>
        <p:sp>
          <p:nvSpPr>
            <p:cNvPr id="3" name="Oval 2">
              <a:extLst>
                <a:ext uri="{FF2B5EF4-FFF2-40B4-BE49-F238E27FC236}">
                  <a16:creationId xmlns:a16="http://schemas.microsoft.com/office/drawing/2014/main" id="{07C262FF-3DD9-CD05-2630-3A570C89D249}"/>
                </a:ext>
              </a:extLst>
            </p:cNvPr>
            <p:cNvSpPr/>
            <p:nvPr/>
          </p:nvSpPr>
          <p:spPr>
            <a:xfrm>
              <a:off x="7480570" y="3893604"/>
              <a:ext cx="340468" cy="340468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" name="Oval 3">
              <a:extLst>
                <a:ext uri="{FF2B5EF4-FFF2-40B4-BE49-F238E27FC236}">
                  <a16:creationId xmlns:a16="http://schemas.microsoft.com/office/drawing/2014/main" id="{14E68894-0F6C-700A-4101-0A31B05DE9FD}"/>
                </a:ext>
              </a:extLst>
            </p:cNvPr>
            <p:cNvSpPr/>
            <p:nvPr/>
          </p:nvSpPr>
          <p:spPr>
            <a:xfrm>
              <a:off x="7480570" y="4428180"/>
              <a:ext cx="340468" cy="340468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" name="Oval 4">
              <a:extLst>
                <a:ext uri="{FF2B5EF4-FFF2-40B4-BE49-F238E27FC236}">
                  <a16:creationId xmlns:a16="http://schemas.microsoft.com/office/drawing/2014/main" id="{A796FCC8-06D3-07A0-2F53-CA81DD7FD22A}"/>
                </a:ext>
              </a:extLst>
            </p:cNvPr>
            <p:cNvSpPr/>
            <p:nvPr/>
          </p:nvSpPr>
          <p:spPr>
            <a:xfrm>
              <a:off x="7480570" y="4962851"/>
              <a:ext cx="340468" cy="340468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" name="Oval 5">
              <a:extLst>
                <a:ext uri="{FF2B5EF4-FFF2-40B4-BE49-F238E27FC236}">
                  <a16:creationId xmlns:a16="http://schemas.microsoft.com/office/drawing/2014/main" id="{DCC1BA64-4F0E-18F1-2505-C6C3D2D4EA91}"/>
                </a:ext>
              </a:extLst>
            </p:cNvPr>
            <p:cNvSpPr/>
            <p:nvPr/>
          </p:nvSpPr>
          <p:spPr>
            <a:xfrm>
              <a:off x="7480570" y="5497522"/>
              <a:ext cx="340468" cy="340468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5E7EEDA9-206D-C9D2-304B-9596E1A31B8A}"/>
                </a:ext>
              </a:extLst>
            </p:cNvPr>
            <p:cNvSpPr/>
            <p:nvPr/>
          </p:nvSpPr>
          <p:spPr>
            <a:xfrm>
              <a:off x="7480570" y="6032193"/>
              <a:ext cx="340468" cy="340468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5114072F-BC8A-7AF8-84DB-CBB67032D38F}"/>
                </a:ext>
              </a:extLst>
            </p:cNvPr>
            <p:cNvSpPr/>
            <p:nvPr/>
          </p:nvSpPr>
          <p:spPr>
            <a:xfrm>
              <a:off x="9076717" y="4428180"/>
              <a:ext cx="340468" cy="340468"/>
            </a:xfrm>
            <a:prstGeom prst="ellipse">
              <a:avLst/>
            </a:prstGeom>
            <a:solidFill>
              <a:schemeClr val="accent1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" name="Oval 8">
              <a:extLst>
                <a:ext uri="{FF2B5EF4-FFF2-40B4-BE49-F238E27FC236}">
                  <a16:creationId xmlns:a16="http://schemas.microsoft.com/office/drawing/2014/main" id="{2C4FC530-0419-DDFD-0C61-B994A42F874C}"/>
                </a:ext>
              </a:extLst>
            </p:cNvPr>
            <p:cNvSpPr/>
            <p:nvPr/>
          </p:nvSpPr>
          <p:spPr>
            <a:xfrm>
              <a:off x="9076717" y="4941569"/>
              <a:ext cx="340468" cy="340468"/>
            </a:xfrm>
            <a:prstGeom prst="ellipse">
              <a:avLst/>
            </a:prstGeom>
            <a:solidFill>
              <a:schemeClr val="accent1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2E9D4039-6205-3CC0-94C6-E0CE70DEDA4B}"/>
                </a:ext>
              </a:extLst>
            </p:cNvPr>
            <p:cNvSpPr/>
            <p:nvPr/>
          </p:nvSpPr>
          <p:spPr>
            <a:xfrm>
              <a:off x="9076717" y="5476991"/>
              <a:ext cx="340468" cy="340468"/>
            </a:xfrm>
            <a:prstGeom prst="ellipse">
              <a:avLst/>
            </a:prstGeom>
            <a:solidFill>
              <a:schemeClr val="accent1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FB9D08A1-BF3B-9651-998B-593399C43B7B}"/>
                </a:ext>
              </a:extLst>
            </p:cNvPr>
            <p:cNvCxnSpPr>
              <a:cxnSpLocks/>
              <a:stCxn id="3" idx="6"/>
              <a:endCxn id="8" idx="2"/>
            </p:cNvCxnSpPr>
            <p:nvPr/>
          </p:nvCxnSpPr>
          <p:spPr>
            <a:xfrm>
              <a:off x="7821038" y="4063838"/>
              <a:ext cx="1255679" cy="534576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0DF96957-F38D-C440-FF00-998F06A3330F}"/>
                </a:ext>
              </a:extLst>
            </p:cNvPr>
            <p:cNvCxnSpPr>
              <a:cxnSpLocks/>
              <a:stCxn id="4" idx="6"/>
              <a:endCxn id="8" idx="2"/>
            </p:cNvCxnSpPr>
            <p:nvPr/>
          </p:nvCxnSpPr>
          <p:spPr>
            <a:xfrm>
              <a:off x="7821038" y="4598414"/>
              <a:ext cx="1255679" cy="0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786958E1-8E3F-8B2C-FA3B-B2133AD5BCA6}"/>
                </a:ext>
              </a:extLst>
            </p:cNvPr>
            <p:cNvCxnSpPr>
              <a:cxnSpLocks/>
              <a:stCxn id="5" idx="6"/>
              <a:endCxn id="8" idx="2"/>
            </p:cNvCxnSpPr>
            <p:nvPr/>
          </p:nvCxnSpPr>
          <p:spPr>
            <a:xfrm flipV="1">
              <a:off x="7821038" y="4598414"/>
              <a:ext cx="1255679" cy="534671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76C70361-D818-3D82-4A9E-739579D24095}"/>
                </a:ext>
              </a:extLst>
            </p:cNvPr>
            <p:cNvCxnSpPr>
              <a:cxnSpLocks/>
              <a:stCxn id="6" idx="6"/>
              <a:endCxn id="8" idx="2"/>
            </p:cNvCxnSpPr>
            <p:nvPr/>
          </p:nvCxnSpPr>
          <p:spPr>
            <a:xfrm flipV="1">
              <a:off x="7821038" y="4598414"/>
              <a:ext cx="1255679" cy="1069342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2AAD294C-269C-4368-EAF2-777070CFB837}"/>
                </a:ext>
              </a:extLst>
            </p:cNvPr>
            <p:cNvCxnSpPr>
              <a:cxnSpLocks/>
              <a:stCxn id="7" idx="6"/>
              <a:endCxn id="8" idx="2"/>
            </p:cNvCxnSpPr>
            <p:nvPr/>
          </p:nvCxnSpPr>
          <p:spPr>
            <a:xfrm flipV="1">
              <a:off x="7821038" y="4598414"/>
              <a:ext cx="1255679" cy="1604013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6EF29F0C-A7F9-1A88-B8C5-7804E68C07B7}"/>
                </a:ext>
              </a:extLst>
            </p:cNvPr>
            <p:cNvCxnSpPr>
              <a:cxnSpLocks/>
              <a:stCxn id="3" idx="6"/>
              <a:endCxn id="9" idx="2"/>
            </p:cNvCxnSpPr>
            <p:nvPr/>
          </p:nvCxnSpPr>
          <p:spPr>
            <a:xfrm>
              <a:off x="7821038" y="4063838"/>
              <a:ext cx="1255679" cy="1047965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E33C25E4-E0C8-FA09-73BE-47A00747E86B}"/>
                </a:ext>
              </a:extLst>
            </p:cNvPr>
            <p:cNvCxnSpPr>
              <a:cxnSpLocks/>
              <a:stCxn id="3" idx="6"/>
              <a:endCxn id="10" idx="2"/>
            </p:cNvCxnSpPr>
            <p:nvPr/>
          </p:nvCxnSpPr>
          <p:spPr>
            <a:xfrm>
              <a:off x="7821038" y="4063838"/>
              <a:ext cx="1255679" cy="1583387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F1BB7E41-581C-9C5B-27DC-291A46C034A6}"/>
                </a:ext>
              </a:extLst>
            </p:cNvPr>
            <p:cNvCxnSpPr>
              <a:cxnSpLocks/>
              <a:stCxn id="4" idx="6"/>
              <a:endCxn id="9" idx="2"/>
            </p:cNvCxnSpPr>
            <p:nvPr/>
          </p:nvCxnSpPr>
          <p:spPr>
            <a:xfrm>
              <a:off x="7821038" y="4598414"/>
              <a:ext cx="1255679" cy="513389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C45BBAF4-D29E-3A00-2C6F-9F165296A485}"/>
                </a:ext>
              </a:extLst>
            </p:cNvPr>
            <p:cNvCxnSpPr>
              <a:cxnSpLocks/>
              <a:stCxn id="4" idx="6"/>
              <a:endCxn id="10" idx="2"/>
            </p:cNvCxnSpPr>
            <p:nvPr/>
          </p:nvCxnSpPr>
          <p:spPr>
            <a:xfrm>
              <a:off x="7821038" y="4598414"/>
              <a:ext cx="1255679" cy="1048811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5B6D748F-FEB6-314D-4FA8-C0C692DAC8E8}"/>
                </a:ext>
              </a:extLst>
            </p:cNvPr>
            <p:cNvCxnSpPr>
              <a:cxnSpLocks/>
              <a:stCxn id="5" idx="6"/>
              <a:endCxn id="9" idx="2"/>
            </p:cNvCxnSpPr>
            <p:nvPr/>
          </p:nvCxnSpPr>
          <p:spPr>
            <a:xfrm flipV="1">
              <a:off x="7821038" y="5111803"/>
              <a:ext cx="1255679" cy="21282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1" name="Straight Connector 20">
              <a:extLst>
                <a:ext uri="{FF2B5EF4-FFF2-40B4-BE49-F238E27FC236}">
                  <a16:creationId xmlns:a16="http://schemas.microsoft.com/office/drawing/2014/main" id="{275F0887-F8D1-E98D-0712-92AB56CA3677}"/>
                </a:ext>
              </a:extLst>
            </p:cNvPr>
            <p:cNvCxnSpPr>
              <a:cxnSpLocks/>
              <a:stCxn id="5" idx="6"/>
              <a:endCxn id="10" idx="2"/>
            </p:cNvCxnSpPr>
            <p:nvPr/>
          </p:nvCxnSpPr>
          <p:spPr>
            <a:xfrm>
              <a:off x="7821038" y="5133085"/>
              <a:ext cx="1255679" cy="514140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2" name="Straight Connector 21">
              <a:extLst>
                <a:ext uri="{FF2B5EF4-FFF2-40B4-BE49-F238E27FC236}">
                  <a16:creationId xmlns:a16="http://schemas.microsoft.com/office/drawing/2014/main" id="{9BA8A451-1640-2ADC-2AE4-1D623CAA94A5}"/>
                </a:ext>
              </a:extLst>
            </p:cNvPr>
            <p:cNvCxnSpPr>
              <a:cxnSpLocks/>
              <a:stCxn id="6" idx="6"/>
              <a:endCxn id="10" idx="2"/>
            </p:cNvCxnSpPr>
            <p:nvPr/>
          </p:nvCxnSpPr>
          <p:spPr>
            <a:xfrm flipV="1">
              <a:off x="7821038" y="5647225"/>
              <a:ext cx="1255679" cy="20531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3" name="Straight Connector 22">
              <a:extLst>
                <a:ext uri="{FF2B5EF4-FFF2-40B4-BE49-F238E27FC236}">
                  <a16:creationId xmlns:a16="http://schemas.microsoft.com/office/drawing/2014/main" id="{7154ECF1-F259-DC4F-C9D1-CF79F0189609}"/>
                </a:ext>
              </a:extLst>
            </p:cNvPr>
            <p:cNvCxnSpPr>
              <a:cxnSpLocks/>
              <a:stCxn id="7" idx="6"/>
              <a:endCxn id="9" idx="2"/>
            </p:cNvCxnSpPr>
            <p:nvPr/>
          </p:nvCxnSpPr>
          <p:spPr>
            <a:xfrm flipV="1">
              <a:off x="7821038" y="5111803"/>
              <a:ext cx="1255679" cy="1090624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51239108-3ED9-4E6C-EDF8-B8643039B6B9}"/>
                </a:ext>
              </a:extLst>
            </p:cNvPr>
            <p:cNvCxnSpPr>
              <a:cxnSpLocks/>
              <a:stCxn id="7" idx="6"/>
              <a:endCxn id="10" idx="2"/>
            </p:cNvCxnSpPr>
            <p:nvPr/>
          </p:nvCxnSpPr>
          <p:spPr>
            <a:xfrm flipV="1">
              <a:off x="7821038" y="5647225"/>
              <a:ext cx="1255679" cy="555202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5" name="Straight Connector 24">
              <a:extLst>
                <a:ext uri="{FF2B5EF4-FFF2-40B4-BE49-F238E27FC236}">
                  <a16:creationId xmlns:a16="http://schemas.microsoft.com/office/drawing/2014/main" id="{B6F97570-6669-F544-1DA2-B2B007635407}"/>
                </a:ext>
              </a:extLst>
            </p:cNvPr>
            <p:cNvCxnSpPr>
              <a:cxnSpLocks/>
              <a:stCxn id="6" idx="6"/>
              <a:endCxn id="9" idx="2"/>
            </p:cNvCxnSpPr>
            <p:nvPr/>
          </p:nvCxnSpPr>
          <p:spPr>
            <a:xfrm flipV="1">
              <a:off x="7821038" y="5111803"/>
              <a:ext cx="1255679" cy="555953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47" name="Arrow: Right 46">
            <a:extLst>
              <a:ext uri="{FF2B5EF4-FFF2-40B4-BE49-F238E27FC236}">
                <a16:creationId xmlns:a16="http://schemas.microsoft.com/office/drawing/2014/main" id="{0F4E6659-E9D7-42F3-D71D-76161454FC9B}"/>
              </a:ext>
            </a:extLst>
          </p:cNvPr>
          <p:cNvSpPr/>
          <p:nvPr/>
        </p:nvSpPr>
        <p:spPr>
          <a:xfrm>
            <a:off x="3500642" y="3486882"/>
            <a:ext cx="1344706" cy="233003"/>
          </a:xfrm>
          <a:prstGeom prst="right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359C23E6-2DCC-58A7-C2C6-F4A317C236B1}"/>
              </a:ext>
            </a:extLst>
          </p:cNvPr>
          <p:cNvSpPr txBox="1"/>
          <p:nvPr/>
        </p:nvSpPr>
        <p:spPr>
          <a:xfrm>
            <a:off x="3299175" y="3039604"/>
            <a:ext cx="174763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Pre-training</a:t>
            </a:r>
          </a:p>
        </p:txBody>
      </p:sp>
      <p:sp>
        <p:nvSpPr>
          <p:cNvPr id="49" name="Rectangle: Rounded Corners 48">
            <a:extLst>
              <a:ext uri="{FF2B5EF4-FFF2-40B4-BE49-F238E27FC236}">
                <a16:creationId xmlns:a16="http://schemas.microsoft.com/office/drawing/2014/main" id="{A2950A4D-2973-87A5-DB00-2DEEE6F72B52}"/>
              </a:ext>
            </a:extLst>
          </p:cNvPr>
          <p:cNvSpPr/>
          <p:nvPr/>
        </p:nvSpPr>
        <p:spPr>
          <a:xfrm>
            <a:off x="8658759" y="1837697"/>
            <a:ext cx="1689236" cy="774238"/>
          </a:xfrm>
          <a:prstGeom prst="round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New materials</a:t>
            </a:r>
          </a:p>
        </p:txBody>
      </p:sp>
      <p:sp>
        <p:nvSpPr>
          <p:cNvPr id="50" name="Rectangle: Rounded Corners 49">
            <a:extLst>
              <a:ext uri="{FF2B5EF4-FFF2-40B4-BE49-F238E27FC236}">
                <a16:creationId xmlns:a16="http://schemas.microsoft.com/office/drawing/2014/main" id="{9ADE0C8A-E4B8-BE60-1ABD-D5F2CAE0DBE3}"/>
              </a:ext>
            </a:extLst>
          </p:cNvPr>
          <p:cNvSpPr/>
          <p:nvPr/>
        </p:nvSpPr>
        <p:spPr>
          <a:xfrm>
            <a:off x="8927267" y="3223544"/>
            <a:ext cx="1760078" cy="796610"/>
          </a:xfrm>
          <a:prstGeom prst="round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Quantum Simulation</a:t>
            </a:r>
          </a:p>
        </p:txBody>
      </p:sp>
      <p:sp>
        <p:nvSpPr>
          <p:cNvPr id="51" name="Rectangle: Rounded Corners 50">
            <a:extLst>
              <a:ext uri="{FF2B5EF4-FFF2-40B4-BE49-F238E27FC236}">
                <a16:creationId xmlns:a16="http://schemas.microsoft.com/office/drawing/2014/main" id="{B0890500-5733-B1BF-62BF-D022EC5485C2}"/>
              </a:ext>
            </a:extLst>
          </p:cNvPr>
          <p:cNvSpPr/>
          <p:nvPr/>
        </p:nvSpPr>
        <p:spPr>
          <a:xfrm>
            <a:off x="8652881" y="4823512"/>
            <a:ext cx="1937957" cy="79661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Quantum Tomography</a:t>
            </a:r>
          </a:p>
        </p:txBody>
      </p:sp>
      <p:sp>
        <p:nvSpPr>
          <p:cNvPr id="52" name="Arrow: Right 51">
            <a:extLst>
              <a:ext uri="{FF2B5EF4-FFF2-40B4-BE49-F238E27FC236}">
                <a16:creationId xmlns:a16="http://schemas.microsoft.com/office/drawing/2014/main" id="{8EECC8E0-E80E-061C-8ECE-4EAE86C5053F}"/>
              </a:ext>
            </a:extLst>
          </p:cNvPr>
          <p:cNvSpPr/>
          <p:nvPr/>
        </p:nvSpPr>
        <p:spPr>
          <a:xfrm>
            <a:off x="7005680" y="3486882"/>
            <a:ext cx="1344706" cy="233003"/>
          </a:xfrm>
          <a:prstGeom prst="right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Arrow: Right 52">
            <a:extLst>
              <a:ext uri="{FF2B5EF4-FFF2-40B4-BE49-F238E27FC236}">
                <a16:creationId xmlns:a16="http://schemas.microsoft.com/office/drawing/2014/main" id="{C1755231-44DA-3ABB-35FE-EEE2FE068FBC}"/>
              </a:ext>
            </a:extLst>
          </p:cNvPr>
          <p:cNvSpPr/>
          <p:nvPr/>
        </p:nvSpPr>
        <p:spPr>
          <a:xfrm rot="19800000">
            <a:off x="6927297" y="2828372"/>
            <a:ext cx="1344706" cy="233003"/>
          </a:xfrm>
          <a:prstGeom prst="right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Arrow: Right 53">
            <a:extLst>
              <a:ext uri="{FF2B5EF4-FFF2-40B4-BE49-F238E27FC236}">
                <a16:creationId xmlns:a16="http://schemas.microsoft.com/office/drawing/2014/main" id="{21E37363-DB94-BBB9-FEC4-180B8C4B9E2D}"/>
              </a:ext>
            </a:extLst>
          </p:cNvPr>
          <p:cNvSpPr/>
          <p:nvPr/>
        </p:nvSpPr>
        <p:spPr>
          <a:xfrm rot="1800000">
            <a:off x="6927297" y="4145392"/>
            <a:ext cx="1344706" cy="233003"/>
          </a:xfrm>
          <a:prstGeom prst="right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1E2FB5DE-8C7E-F21B-EAC5-B8EE0024F566}"/>
              </a:ext>
            </a:extLst>
          </p:cNvPr>
          <p:cNvSpPr txBox="1"/>
          <p:nvPr/>
        </p:nvSpPr>
        <p:spPr>
          <a:xfrm>
            <a:off x="6651785" y="1682377"/>
            <a:ext cx="174811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/>
              <a:t>Fine- tuning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6" name="TextBox 55">
                <a:extLst>
                  <a:ext uri="{FF2B5EF4-FFF2-40B4-BE49-F238E27FC236}">
                    <a16:creationId xmlns:a16="http://schemas.microsoft.com/office/drawing/2014/main" id="{A9ED68E8-11A1-183F-8342-94897905BFD2}"/>
                  </a:ext>
                </a:extLst>
              </p:cNvPr>
              <p:cNvSpPr txBox="1"/>
              <p:nvPr/>
            </p:nvSpPr>
            <p:spPr>
              <a:xfrm>
                <a:off x="9048208" y="5743334"/>
                <a:ext cx="1147301" cy="1292662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⋯</m:t>
                      </m:r>
                      <m:r>
                        <a:rPr lang="en-US" sz="2800" i="1">
                          <a:latin typeface="Cambria Math" panose="02040503050406030204" pitchFamily="18" charset="0"/>
                        </a:rPr>
                        <m:t>⋯</m:t>
                      </m:r>
                    </m:oMath>
                  </m:oMathPara>
                </a14:m>
                <a:endParaRPr lang="en-US" sz="2800" dirty="0"/>
              </a:p>
              <a:p>
                <a:endParaRPr lang="en-US" sz="2800" dirty="0"/>
              </a:p>
              <a:p>
                <a:endParaRPr lang="en-US" sz="2800" dirty="0"/>
              </a:p>
            </p:txBody>
          </p:sp>
        </mc:Choice>
        <mc:Fallback xmlns="">
          <p:sp>
            <p:nvSpPr>
              <p:cNvPr id="56" name="TextBox 55">
                <a:extLst>
                  <a:ext uri="{FF2B5EF4-FFF2-40B4-BE49-F238E27FC236}">
                    <a16:creationId xmlns:a16="http://schemas.microsoft.com/office/drawing/2014/main" id="{A9ED68E8-11A1-183F-8342-94897905BFD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048208" y="5743334"/>
                <a:ext cx="1147301" cy="1292662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7" name="TextBox 56">
                <a:extLst>
                  <a:ext uri="{FF2B5EF4-FFF2-40B4-BE49-F238E27FC236}">
                    <a16:creationId xmlns:a16="http://schemas.microsoft.com/office/drawing/2014/main" id="{71D56F54-E1F5-F6A3-D93E-15EF32BC1EF5}"/>
                  </a:ext>
                </a:extLst>
              </p:cNvPr>
              <p:cNvSpPr txBox="1"/>
              <p:nvPr/>
            </p:nvSpPr>
            <p:spPr>
              <a:xfrm>
                <a:off x="2353341" y="5785267"/>
                <a:ext cx="1147301" cy="1292662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⋯</m:t>
                      </m:r>
                      <m:r>
                        <a:rPr lang="en-US" sz="2800" i="1">
                          <a:latin typeface="Cambria Math" panose="02040503050406030204" pitchFamily="18" charset="0"/>
                        </a:rPr>
                        <m:t>⋯</m:t>
                      </m:r>
                    </m:oMath>
                  </m:oMathPara>
                </a14:m>
                <a:endParaRPr lang="en-US" sz="2800" dirty="0"/>
              </a:p>
              <a:p>
                <a:endParaRPr lang="en-US" sz="2800" dirty="0"/>
              </a:p>
              <a:p>
                <a:endParaRPr lang="en-US" sz="2800" dirty="0"/>
              </a:p>
            </p:txBody>
          </p:sp>
        </mc:Choice>
        <mc:Fallback xmlns="">
          <p:sp>
            <p:nvSpPr>
              <p:cNvPr id="57" name="TextBox 56">
                <a:extLst>
                  <a:ext uri="{FF2B5EF4-FFF2-40B4-BE49-F238E27FC236}">
                    <a16:creationId xmlns:a16="http://schemas.microsoft.com/office/drawing/2014/main" id="{71D56F54-E1F5-F6A3-D93E-15EF32BC1EF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53341" y="5785267"/>
                <a:ext cx="1147301" cy="1292662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3292969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  <p:bldP spid="27" grpId="0" animBg="1"/>
      <p:bldP spid="28" grpId="0" animBg="1"/>
      <p:bldP spid="29" grpId="0" animBg="1"/>
      <p:bldP spid="33" grpId="0" animBg="1"/>
      <p:bldP spid="34" grpId="0" animBg="1"/>
      <p:bldP spid="47" grpId="0" animBg="1"/>
      <p:bldP spid="48" grpId="0"/>
      <p:bldP spid="49" grpId="0" animBg="1"/>
      <p:bldP spid="50" grpId="0" animBg="1"/>
      <p:bldP spid="51" grpId="0" animBg="1"/>
      <p:bldP spid="52" grpId="0" animBg="1"/>
      <p:bldP spid="53" grpId="0" animBg="1"/>
      <p:bldP spid="54" grpId="0" animBg="1"/>
      <p:bldP spid="55" grpId="0"/>
      <p:bldP spid="56" grpId="0"/>
      <p:bldP spid="5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文本框 29"/>
          <p:cNvSpPr txBox="1"/>
          <p:nvPr/>
        </p:nvSpPr>
        <p:spPr>
          <a:xfrm>
            <a:off x="328803" y="426402"/>
            <a:ext cx="801133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4000" dirty="0">
                <a:solidFill>
                  <a:srgbClr val="2B579A"/>
                </a:solidFill>
                <a:ea typeface="Microsoft YaHei" panose="020B0503020204020204" pitchFamily="34" charset="-122"/>
              </a:rPr>
              <a:t>Schrödinger equation</a:t>
            </a:r>
            <a:endParaRPr lang="zh-CN" altLang="en-US" sz="4000" dirty="0">
              <a:solidFill>
                <a:srgbClr val="2B579A"/>
              </a:solidFill>
              <a:ea typeface="Microsoft YaHei" panose="020B0503020204020204" pitchFamily="34" charset="-122"/>
            </a:endParaRPr>
          </a:p>
        </p:txBody>
      </p:sp>
      <p:cxnSp>
        <p:nvCxnSpPr>
          <p:cNvPr id="32" name="直接连接符 31"/>
          <p:cNvCxnSpPr>
            <a:cxnSpLocks/>
          </p:cNvCxnSpPr>
          <p:nvPr/>
        </p:nvCxnSpPr>
        <p:spPr>
          <a:xfrm>
            <a:off x="328803" y="1175657"/>
            <a:ext cx="8011333" cy="0"/>
          </a:xfrm>
          <a:prstGeom prst="line">
            <a:avLst/>
          </a:prstGeom>
          <a:ln w="57150">
            <a:gradFill flip="none" rotWithShape="1">
              <a:gsLst>
                <a:gs pos="0">
                  <a:schemeClr val="accent1">
                    <a:lumMod val="5000"/>
                    <a:lumOff val="95000"/>
                    <a:alpha val="80000"/>
                  </a:schemeClr>
                </a:gs>
                <a:gs pos="51000">
                  <a:srgbClr val="2B579A"/>
                </a:gs>
                <a:gs pos="100000">
                  <a:schemeClr val="bg1">
                    <a:alpha val="80000"/>
                  </a:schemeClr>
                </a:gs>
              </a:gsLst>
              <a:path path="circle">
                <a:fillToRect r="100000" b="100000"/>
              </a:path>
              <a:tileRect l="-100000" t="-10000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椭圆 40"/>
          <p:cNvSpPr/>
          <p:nvPr/>
        </p:nvSpPr>
        <p:spPr>
          <a:xfrm>
            <a:off x="11559625" y="145184"/>
            <a:ext cx="221064" cy="221064"/>
          </a:xfrm>
          <a:prstGeom prst="ellipse">
            <a:avLst/>
          </a:prstGeom>
          <a:solidFill>
            <a:srgbClr val="2B579A">
              <a:alpha val="72000"/>
            </a:srgbClr>
          </a:solidFill>
          <a:ln>
            <a:noFill/>
          </a:ln>
          <a:effectLst>
            <a:outerShdw blurRad="76200" dist="38100" dir="2700000" algn="tl" rotWithShape="0">
              <a:srgbClr val="2B579A">
                <a:alpha val="6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2" name="椭圆 41"/>
          <p:cNvSpPr/>
          <p:nvPr/>
        </p:nvSpPr>
        <p:spPr>
          <a:xfrm>
            <a:off x="10966230" y="1358203"/>
            <a:ext cx="309823" cy="309823"/>
          </a:xfrm>
          <a:prstGeom prst="ellipse">
            <a:avLst/>
          </a:prstGeom>
          <a:solidFill>
            <a:srgbClr val="2B579A"/>
          </a:solidFill>
          <a:ln>
            <a:noFill/>
          </a:ln>
          <a:effectLst>
            <a:outerShdw blurRad="76200" dist="38100" dir="2700000" algn="tl" rotWithShape="0">
              <a:srgbClr val="2B579A">
                <a:alpha val="6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3" name="椭圆 42"/>
          <p:cNvSpPr/>
          <p:nvPr/>
        </p:nvSpPr>
        <p:spPr>
          <a:xfrm>
            <a:off x="11741499" y="848430"/>
            <a:ext cx="221064" cy="221064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4" name="椭圆 43"/>
          <p:cNvSpPr/>
          <p:nvPr/>
        </p:nvSpPr>
        <p:spPr>
          <a:xfrm>
            <a:off x="10539969" y="706657"/>
            <a:ext cx="147376" cy="147376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733912FE-2084-47E0-907B-6DDECAB3532C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199" y="1532324"/>
                <a:ext cx="9991165" cy="4351338"/>
              </a:xfrm>
            </p:spPr>
            <p:txBody>
              <a:bodyPr>
                <a:normAutofit/>
              </a:bodyPr>
              <a:lstStyle/>
              <a:p>
                <a:pPr>
                  <a:lnSpc>
                    <a:spcPct val="150000"/>
                  </a:lnSpc>
                </a:pP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ℏ</m:t>
                    </m:r>
                    <m:f>
                      <m:f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𝑑</m:t>
                        </m:r>
                      </m:num>
                      <m:den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𝑑𝑡</m:t>
                        </m:r>
                      </m:den>
                    </m:f>
                    <m:d>
                      <m:dPr>
                        <m:begChr m:val="|"/>
                        <m:endChr m:val="⟩"/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US" sz="2800" b="0" i="0" smtClean="0">
                            <a:latin typeface="Cambria Math" panose="02040503050406030204" pitchFamily="18" charset="0"/>
                          </a:rPr>
                          <m:t>Ψ</m:t>
                        </m:r>
                        <m:d>
                          <m:dPr>
                            <m:ctrlP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</m:d>
                      </m:e>
                    </m:d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=</m:t>
                    </m:r>
                    <m:acc>
                      <m:accPr>
                        <m:chr m:val="̂"/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𝐻</m:t>
                        </m:r>
                      </m:e>
                    </m:acc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|</m:t>
                    </m:r>
                    <m:r>
                      <m:rPr>
                        <m:sty m:val="p"/>
                      </m:rPr>
                      <a:rPr lang="en-US" sz="2800" b="0" i="0" smtClean="0">
                        <a:latin typeface="Cambria Math" panose="02040503050406030204" pitchFamily="18" charset="0"/>
                      </a:rPr>
                      <m:t>Ψ</m:t>
                    </m:r>
                    <m:d>
                      <m:d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</m:d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⟩</m:t>
                    </m:r>
                  </m:oMath>
                </a14:m>
                <a:endParaRPr lang="en-US" sz="2800" dirty="0"/>
              </a:p>
              <a:p>
                <a:pPr>
                  <a:lnSpc>
                    <a:spcPct val="150000"/>
                  </a:lnSpc>
                </a:pPr>
                <a:r>
                  <a:rPr lang="en-US" sz="2800" b="0" dirty="0"/>
                  <a:t>Time-independent version: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𝐻</m:t>
                        </m:r>
                      </m:e>
                    </m:acc>
                    <m:d>
                      <m:dPr>
                        <m:begChr m:val="|"/>
                        <m:endChr m:val="⟩"/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US" sz="2800" b="0" i="0" smtClean="0">
                            <a:latin typeface="Cambria Math" panose="02040503050406030204" pitchFamily="18" charset="0"/>
                          </a:rPr>
                          <m:t>Ψ</m:t>
                        </m:r>
                      </m:e>
                    </m:d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𝐸</m:t>
                    </m:r>
                    <m:d>
                      <m:dPr>
                        <m:begChr m:val="|"/>
                        <m:endChr m:val="⟩"/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US" sz="2800">
                            <a:latin typeface="Cambria Math" panose="02040503050406030204" pitchFamily="18" charset="0"/>
                          </a:rPr>
                          <m:t>Ψ</m:t>
                        </m:r>
                      </m:e>
                    </m:d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733912FE-2084-47E0-907B-6DDECAB3532C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199" y="1532324"/>
                <a:ext cx="9991165" cy="4351338"/>
              </a:xfrm>
              <a:blipFill>
                <a:blip r:embed="rId3"/>
                <a:stretch>
                  <a:fillRect l="-103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9" name="椭圆 36">
            <a:extLst>
              <a:ext uri="{FF2B5EF4-FFF2-40B4-BE49-F238E27FC236}">
                <a16:creationId xmlns:a16="http://schemas.microsoft.com/office/drawing/2014/main" id="{E9D152E9-65DB-4276-90DB-7FE833904EBB}"/>
              </a:ext>
            </a:extLst>
          </p:cNvPr>
          <p:cNvSpPr/>
          <p:nvPr/>
        </p:nvSpPr>
        <p:spPr>
          <a:xfrm>
            <a:off x="1497427" y="5424061"/>
            <a:ext cx="221064" cy="221064"/>
          </a:xfrm>
          <a:prstGeom prst="ellipse">
            <a:avLst/>
          </a:prstGeom>
          <a:solidFill>
            <a:srgbClr val="2B579A">
              <a:alpha val="72000"/>
            </a:srgbClr>
          </a:solidFill>
          <a:ln>
            <a:noFill/>
          </a:ln>
          <a:effectLst>
            <a:outerShdw blurRad="76200" dist="38100" dir="2700000" algn="tl" rotWithShape="0">
              <a:srgbClr val="2B579A">
                <a:alpha val="6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0" name="椭圆 37">
            <a:extLst>
              <a:ext uri="{FF2B5EF4-FFF2-40B4-BE49-F238E27FC236}">
                <a16:creationId xmlns:a16="http://schemas.microsoft.com/office/drawing/2014/main" id="{E3D200CA-57FF-489F-90E4-51BB5F74677A}"/>
              </a:ext>
            </a:extLst>
          </p:cNvPr>
          <p:cNvSpPr/>
          <p:nvPr/>
        </p:nvSpPr>
        <p:spPr>
          <a:xfrm>
            <a:off x="173892" y="6462369"/>
            <a:ext cx="309823" cy="309823"/>
          </a:xfrm>
          <a:prstGeom prst="ellipse">
            <a:avLst/>
          </a:prstGeom>
          <a:solidFill>
            <a:srgbClr val="2B579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1" name="椭圆 38">
            <a:extLst>
              <a:ext uri="{FF2B5EF4-FFF2-40B4-BE49-F238E27FC236}">
                <a16:creationId xmlns:a16="http://schemas.microsoft.com/office/drawing/2014/main" id="{70332924-5AFF-4973-BF0C-21B4049052F8}"/>
              </a:ext>
            </a:extLst>
          </p:cNvPr>
          <p:cNvSpPr/>
          <p:nvPr/>
        </p:nvSpPr>
        <p:spPr>
          <a:xfrm>
            <a:off x="70334" y="5388230"/>
            <a:ext cx="221064" cy="221064"/>
          </a:xfrm>
          <a:prstGeom prst="ellipse">
            <a:avLst/>
          </a:prstGeom>
          <a:ln>
            <a:noFill/>
          </a:ln>
          <a:effectLst>
            <a:outerShdw blurRad="76200" dist="38100" dir="2700000" algn="tl" rotWithShape="0">
              <a:srgbClr val="2B579A">
                <a:alpha val="6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2" name="椭圆 39">
            <a:extLst>
              <a:ext uri="{FF2B5EF4-FFF2-40B4-BE49-F238E27FC236}">
                <a16:creationId xmlns:a16="http://schemas.microsoft.com/office/drawing/2014/main" id="{D3F2E244-AA46-4D4B-99AF-65EAC1DDBBCB}"/>
              </a:ext>
            </a:extLst>
          </p:cNvPr>
          <p:cNvSpPr/>
          <p:nvPr/>
        </p:nvSpPr>
        <p:spPr>
          <a:xfrm>
            <a:off x="829845" y="5044364"/>
            <a:ext cx="147376" cy="147376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406217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文本框 29"/>
          <p:cNvSpPr txBox="1"/>
          <p:nvPr/>
        </p:nvSpPr>
        <p:spPr>
          <a:xfrm>
            <a:off x="328803" y="426402"/>
            <a:ext cx="801133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4000" dirty="0">
                <a:solidFill>
                  <a:srgbClr val="2B579A"/>
                </a:solidFill>
                <a:ea typeface="Microsoft YaHei" panose="020B0503020204020204" pitchFamily="34" charset="-122"/>
              </a:rPr>
              <a:t>Transformer quantum state</a:t>
            </a:r>
            <a:endParaRPr lang="zh-CN" altLang="en-US" sz="4000" dirty="0">
              <a:solidFill>
                <a:srgbClr val="2B579A"/>
              </a:solidFill>
              <a:ea typeface="Microsoft YaHei" panose="020B0503020204020204" pitchFamily="34" charset="-122"/>
            </a:endParaRPr>
          </a:p>
        </p:txBody>
      </p:sp>
      <p:cxnSp>
        <p:nvCxnSpPr>
          <p:cNvPr id="32" name="直接连接符 31"/>
          <p:cNvCxnSpPr>
            <a:cxnSpLocks/>
          </p:cNvCxnSpPr>
          <p:nvPr/>
        </p:nvCxnSpPr>
        <p:spPr>
          <a:xfrm>
            <a:off x="328803" y="1175657"/>
            <a:ext cx="8011333" cy="0"/>
          </a:xfrm>
          <a:prstGeom prst="line">
            <a:avLst/>
          </a:prstGeom>
          <a:ln w="57150">
            <a:gradFill flip="none" rotWithShape="1">
              <a:gsLst>
                <a:gs pos="0">
                  <a:schemeClr val="accent1">
                    <a:lumMod val="5000"/>
                    <a:lumOff val="95000"/>
                    <a:alpha val="80000"/>
                  </a:schemeClr>
                </a:gs>
                <a:gs pos="51000">
                  <a:srgbClr val="2B579A"/>
                </a:gs>
                <a:gs pos="100000">
                  <a:schemeClr val="bg1">
                    <a:alpha val="80000"/>
                  </a:schemeClr>
                </a:gs>
              </a:gsLst>
              <a:path path="circle">
                <a:fillToRect r="100000" b="100000"/>
              </a:path>
              <a:tileRect l="-100000" t="-10000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椭圆 40"/>
          <p:cNvSpPr/>
          <p:nvPr/>
        </p:nvSpPr>
        <p:spPr>
          <a:xfrm>
            <a:off x="11559625" y="145184"/>
            <a:ext cx="221064" cy="221064"/>
          </a:xfrm>
          <a:prstGeom prst="ellipse">
            <a:avLst/>
          </a:prstGeom>
          <a:solidFill>
            <a:srgbClr val="2B579A">
              <a:alpha val="72000"/>
            </a:srgbClr>
          </a:solidFill>
          <a:ln>
            <a:noFill/>
          </a:ln>
          <a:effectLst>
            <a:outerShdw blurRad="76200" dist="38100" dir="2700000" algn="tl" rotWithShape="0">
              <a:srgbClr val="2B579A">
                <a:alpha val="6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2" name="椭圆 41"/>
          <p:cNvSpPr/>
          <p:nvPr/>
        </p:nvSpPr>
        <p:spPr>
          <a:xfrm>
            <a:off x="10966230" y="1358203"/>
            <a:ext cx="309823" cy="309823"/>
          </a:xfrm>
          <a:prstGeom prst="ellipse">
            <a:avLst/>
          </a:prstGeom>
          <a:solidFill>
            <a:srgbClr val="2B579A"/>
          </a:solidFill>
          <a:ln>
            <a:noFill/>
          </a:ln>
          <a:effectLst>
            <a:outerShdw blurRad="76200" dist="38100" dir="2700000" algn="tl" rotWithShape="0">
              <a:srgbClr val="2B579A">
                <a:alpha val="6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3" name="椭圆 42"/>
          <p:cNvSpPr/>
          <p:nvPr/>
        </p:nvSpPr>
        <p:spPr>
          <a:xfrm>
            <a:off x="11741499" y="848430"/>
            <a:ext cx="221064" cy="221064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4" name="椭圆 43"/>
          <p:cNvSpPr/>
          <p:nvPr/>
        </p:nvSpPr>
        <p:spPr>
          <a:xfrm>
            <a:off x="10539969" y="706657"/>
            <a:ext cx="147376" cy="147376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6" name="Rectangle: Rounded Corners 25">
            <a:extLst>
              <a:ext uri="{FF2B5EF4-FFF2-40B4-BE49-F238E27FC236}">
                <a16:creationId xmlns:a16="http://schemas.microsoft.com/office/drawing/2014/main" id="{7F18229C-3BF0-1EFE-25F6-0240F4317A50}"/>
              </a:ext>
            </a:extLst>
          </p:cNvPr>
          <p:cNvSpPr/>
          <p:nvPr/>
        </p:nvSpPr>
        <p:spPr>
          <a:xfrm>
            <a:off x="1140570" y="3033026"/>
            <a:ext cx="1909177" cy="830191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Family of Hamiltonians</a:t>
            </a:r>
          </a:p>
        </p:txBody>
      </p:sp>
      <p:sp>
        <p:nvSpPr>
          <p:cNvPr id="35" name="椭圆 36">
            <a:extLst>
              <a:ext uri="{FF2B5EF4-FFF2-40B4-BE49-F238E27FC236}">
                <a16:creationId xmlns:a16="http://schemas.microsoft.com/office/drawing/2014/main" id="{BA6742A8-A097-1AC5-ABB9-6247E04B6F4A}"/>
              </a:ext>
            </a:extLst>
          </p:cNvPr>
          <p:cNvSpPr/>
          <p:nvPr/>
        </p:nvSpPr>
        <p:spPr>
          <a:xfrm>
            <a:off x="1497427" y="5424061"/>
            <a:ext cx="221064" cy="221064"/>
          </a:xfrm>
          <a:prstGeom prst="ellipse">
            <a:avLst/>
          </a:prstGeom>
          <a:solidFill>
            <a:srgbClr val="2B579A">
              <a:alpha val="72000"/>
            </a:srgbClr>
          </a:solidFill>
          <a:ln>
            <a:noFill/>
          </a:ln>
          <a:effectLst>
            <a:outerShdw blurRad="76200" dist="38100" dir="2700000" algn="tl" rotWithShape="0">
              <a:srgbClr val="2B579A">
                <a:alpha val="6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6" name="椭圆 37">
            <a:extLst>
              <a:ext uri="{FF2B5EF4-FFF2-40B4-BE49-F238E27FC236}">
                <a16:creationId xmlns:a16="http://schemas.microsoft.com/office/drawing/2014/main" id="{9ED287B5-1645-A170-70D3-11F4549DE61D}"/>
              </a:ext>
            </a:extLst>
          </p:cNvPr>
          <p:cNvSpPr/>
          <p:nvPr/>
        </p:nvSpPr>
        <p:spPr>
          <a:xfrm>
            <a:off x="173892" y="6462369"/>
            <a:ext cx="309823" cy="309823"/>
          </a:xfrm>
          <a:prstGeom prst="ellipse">
            <a:avLst/>
          </a:prstGeom>
          <a:solidFill>
            <a:srgbClr val="2B579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7" name="椭圆 38">
            <a:extLst>
              <a:ext uri="{FF2B5EF4-FFF2-40B4-BE49-F238E27FC236}">
                <a16:creationId xmlns:a16="http://schemas.microsoft.com/office/drawing/2014/main" id="{7EDEE90E-6A2B-B933-0F29-ED0B2BB10756}"/>
              </a:ext>
            </a:extLst>
          </p:cNvPr>
          <p:cNvSpPr/>
          <p:nvPr/>
        </p:nvSpPr>
        <p:spPr>
          <a:xfrm>
            <a:off x="70334" y="5388230"/>
            <a:ext cx="221064" cy="221064"/>
          </a:xfrm>
          <a:prstGeom prst="ellipse">
            <a:avLst/>
          </a:prstGeom>
          <a:ln>
            <a:noFill/>
          </a:ln>
          <a:effectLst>
            <a:outerShdw blurRad="76200" dist="38100" dir="2700000" algn="tl" rotWithShape="0">
              <a:srgbClr val="2B579A">
                <a:alpha val="6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8" name="椭圆 39">
            <a:extLst>
              <a:ext uri="{FF2B5EF4-FFF2-40B4-BE49-F238E27FC236}">
                <a16:creationId xmlns:a16="http://schemas.microsoft.com/office/drawing/2014/main" id="{AC6E546D-BA6F-97E0-54A4-C9888F9039D5}"/>
              </a:ext>
            </a:extLst>
          </p:cNvPr>
          <p:cNvSpPr/>
          <p:nvPr/>
        </p:nvSpPr>
        <p:spPr>
          <a:xfrm>
            <a:off x="829845" y="5044364"/>
            <a:ext cx="147376" cy="147376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7F2A5082-44A0-9874-36C3-999B661E3E56}"/>
              </a:ext>
            </a:extLst>
          </p:cNvPr>
          <p:cNvGrpSpPr/>
          <p:nvPr/>
        </p:nvGrpSpPr>
        <p:grpSpPr>
          <a:xfrm>
            <a:off x="5142076" y="2637095"/>
            <a:ext cx="1509709" cy="1932576"/>
            <a:chOff x="7480570" y="3893604"/>
            <a:chExt cx="1936615" cy="2479057"/>
          </a:xfrm>
        </p:grpSpPr>
        <p:sp>
          <p:nvSpPr>
            <p:cNvPr id="3" name="Oval 2">
              <a:extLst>
                <a:ext uri="{FF2B5EF4-FFF2-40B4-BE49-F238E27FC236}">
                  <a16:creationId xmlns:a16="http://schemas.microsoft.com/office/drawing/2014/main" id="{07C262FF-3DD9-CD05-2630-3A570C89D249}"/>
                </a:ext>
              </a:extLst>
            </p:cNvPr>
            <p:cNvSpPr/>
            <p:nvPr/>
          </p:nvSpPr>
          <p:spPr>
            <a:xfrm>
              <a:off x="7480570" y="3893604"/>
              <a:ext cx="340468" cy="340468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" name="Oval 3">
              <a:extLst>
                <a:ext uri="{FF2B5EF4-FFF2-40B4-BE49-F238E27FC236}">
                  <a16:creationId xmlns:a16="http://schemas.microsoft.com/office/drawing/2014/main" id="{14E68894-0F6C-700A-4101-0A31B05DE9FD}"/>
                </a:ext>
              </a:extLst>
            </p:cNvPr>
            <p:cNvSpPr/>
            <p:nvPr/>
          </p:nvSpPr>
          <p:spPr>
            <a:xfrm>
              <a:off x="7480570" y="4428180"/>
              <a:ext cx="340468" cy="340468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" name="Oval 4">
              <a:extLst>
                <a:ext uri="{FF2B5EF4-FFF2-40B4-BE49-F238E27FC236}">
                  <a16:creationId xmlns:a16="http://schemas.microsoft.com/office/drawing/2014/main" id="{A796FCC8-06D3-07A0-2F53-CA81DD7FD22A}"/>
                </a:ext>
              </a:extLst>
            </p:cNvPr>
            <p:cNvSpPr/>
            <p:nvPr/>
          </p:nvSpPr>
          <p:spPr>
            <a:xfrm>
              <a:off x="7480570" y="4962851"/>
              <a:ext cx="340468" cy="340468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" name="Oval 5">
              <a:extLst>
                <a:ext uri="{FF2B5EF4-FFF2-40B4-BE49-F238E27FC236}">
                  <a16:creationId xmlns:a16="http://schemas.microsoft.com/office/drawing/2014/main" id="{DCC1BA64-4F0E-18F1-2505-C6C3D2D4EA91}"/>
                </a:ext>
              </a:extLst>
            </p:cNvPr>
            <p:cNvSpPr/>
            <p:nvPr/>
          </p:nvSpPr>
          <p:spPr>
            <a:xfrm>
              <a:off x="7480570" y="5497522"/>
              <a:ext cx="340468" cy="340468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5E7EEDA9-206D-C9D2-304B-9596E1A31B8A}"/>
                </a:ext>
              </a:extLst>
            </p:cNvPr>
            <p:cNvSpPr/>
            <p:nvPr/>
          </p:nvSpPr>
          <p:spPr>
            <a:xfrm>
              <a:off x="7480570" y="6032193"/>
              <a:ext cx="340468" cy="340468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5114072F-BC8A-7AF8-84DB-CBB67032D38F}"/>
                </a:ext>
              </a:extLst>
            </p:cNvPr>
            <p:cNvSpPr/>
            <p:nvPr/>
          </p:nvSpPr>
          <p:spPr>
            <a:xfrm>
              <a:off x="9076717" y="4428180"/>
              <a:ext cx="340468" cy="340468"/>
            </a:xfrm>
            <a:prstGeom prst="ellipse">
              <a:avLst/>
            </a:prstGeom>
            <a:solidFill>
              <a:schemeClr val="accent1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" name="Oval 8">
              <a:extLst>
                <a:ext uri="{FF2B5EF4-FFF2-40B4-BE49-F238E27FC236}">
                  <a16:creationId xmlns:a16="http://schemas.microsoft.com/office/drawing/2014/main" id="{2C4FC530-0419-DDFD-0C61-B994A42F874C}"/>
                </a:ext>
              </a:extLst>
            </p:cNvPr>
            <p:cNvSpPr/>
            <p:nvPr/>
          </p:nvSpPr>
          <p:spPr>
            <a:xfrm>
              <a:off x="9076717" y="4941569"/>
              <a:ext cx="340468" cy="340468"/>
            </a:xfrm>
            <a:prstGeom prst="ellipse">
              <a:avLst/>
            </a:prstGeom>
            <a:solidFill>
              <a:schemeClr val="accent1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2E9D4039-6205-3CC0-94C6-E0CE70DEDA4B}"/>
                </a:ext>
              </a:extLst>
            </p:cNvPr>
            <p:cNvSpPr/>
            <p:nvPr/>
          </p:nvSpPr>
          <p:spPr>
            <a:xfrm>
              <a:off x="9076717" y="5476991"/>
              <a:ext cx="340468" cy="340468"/>
            </a:xfrm>
            <a:prstGeom prst="ellipse">
              <a:avLst/>
            </a:prstGeom>
            <a:solidFill>
              <a:schemeClr val="accent1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FB9D08A1-BF3B-9651-998B-593399C43B7B}"/>
                </a:ext>
              </a:extLst>
            </p:cNvPr>
            <p:cNvCxnSpPr>
              <a:cxnSpLocks/>
              <a:stCxn id="3" idx="6"/>
              <a:endCxn id="8" idx="2"/>
            </p:cNvCxnSpPr>
            <p:nvPr/>
          </p:nvCxnSpPr>
          <p:spPr>
            <a:xfrm>
              <a:off x="7821038" y="4063838"/>
              <a:ext cx="1255679" cy="534576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0DF96957-F38D-C440-FF00-998F06A3330F}"/>
                </a:ext>
              </a:extLst>
            </p:cNvPr>
            <p:cNvCxnSpPr>
              <a:cxnSpLocks/>
              <a:stCxn id="4" idx="6"/>
              <a:endCxn id="8" idx="2"/>
            </p:cNvCxnSpPr>
            <p:nvPr/>
          </p:nvCxnSpPr>
          <p:spPr>
            <a:xfrm>
              <a:off x="7821038" y="4598414"/>
              <a:ext cx="1255679" cy="0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786958E1-8E3F-8B2C-FA3B-B2133AD5BCA6}"/>
                </a:ext>
              </a:extLst>
            </p:cNvPr>
            <p:cNvCxnSpPr>
              <a:cxnSpLocks/>
              <a:stCxn id="5" idx="6"/>
              <a:endCxn id="8" idx="2"/>
            </p:cNvCxnSpPr>
            <p:nvPr/>
          </p:nvCxnSpPr>
          <p:spPr>
            <a:xfrm flipV="1">
              <a:off x="7821038" y="4598414"/>
              <a:ext cx="1255679" cy="534671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76C70361-D818-3D82-4A9E-739579D24095}"/>
                </a:ext>
              </a:extLst>
            </p:cNvPr>
            <p:cNvCxnSpPr>
              <a:cxnSpLocks/>
              <a:stCxn id="6" idx="6"/>
              <a:endCxn id="8" idx="2"/>
            </p:cNvCxnSpPr>
            <p:nvPr/>
          </p:nvCxnSpPr>
          <p:spPr>
            <a:xfrm flipV="1">
              <a:off x="7821038" y="4598414"/>
              <a:ext cx="1255679" cy="1069342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2AAD294C-269C-4368-EAF2-777070CFB837}"/>
                </a:ext>
              </a:extLst>
            </p:cNvPr>
            <p:cNvCxnSpPr>
              <a:cxnSpLocks/>
              <a:stCxn id="7" idx="6"/>
              <a:endCxn id="8" idx="2"/>
            </p:cNvCxnSpPr>
            <p:nvPr/>
          </p:nvCxnSpPr>
          <p:spPr>
            <a:xfrm flipV="1">
              <a:off x="7821038" y="4598414"/>
              <a:ext cx="1255679" cy="1604013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6EF29F0C-A7F9-1A88-B8C5-7804E68C07B7}"/>
                </a:ext>
              </a:extLst>
            </p:cNvPr>
            <p:cNvCxnSpPr>
              <a:cxnSpLocks/>
              <a:stCxn id="3" idx="6"/>
              <a:endCxn id="9" idx="2"/>
            </p:cNvCxnSpPr>
            <p:nvPr/>
          </p:nvCxnSpPr>
          <p:spPr>
            <a:xfrm>
              <a:off x="7821038" y="4063838"/>
              <a:ext cx="1255679" cy="1047965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E33C25E4-E0C8-FA09-73BE-47A00747E86B}"/>
                </a:ext>
              </a:extLst>
            </p:cNvPr>
            <p:cNvCxnSpPr>
              <a:cxnSpLocks/>
              <a:stCxn id="3" idx="6"/>
              <a:endCxn id="10" idx="2"/>
            </p:cNvCxnSpPr>
            <p:nvPr/>
          </p:nvCxnSpPr>
          <p:spPr>
            <a:xfrm>
              <a:off x="7821038" y="4063838"/>
              <a:ext cx="1255679" cy="1583387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F1BB7E41-581C-9C5B-27DC-291A46C034A6}"/>
                </a:ext>
              </a:extLst>
            </p:cNvPr>
            <p:cNvCxnSpPr>
              <a:cxnSpLocks/>
              <a:stCxn id="4" idx="6"/>
              <a:endCxn id="9" idx="2"/>
            </p:cNvCxnSpPr>
            <p:nvPr/>
          </p:nvCxnSpPr>
          <p:spPr>
            <a:xfrm>
              <a:off x="7821038" y="4598414"/>
              <a:ext cx="1255679" cy="513389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C45BBAF4-D29E-3A00-2C6F-9F165296A485}"/>
                </a:ext>
              </a:extLst>
            </p:cNvPr>
            <p:cNvCxnSpPr>
              <a:cxnSpLocks/>
              <a:stCxn id="4" idx="6"/>
              <a:endCxn id="10" idx="2"/>
            </p:cNvCxnSpPr>
            <p:nvPr/>
          </p:nvCxnSpPr>
          <p:spPr>
            <a:xfrm>
              <a:off x="7821038" y="4598414"/>
              <a:ext cx="1255679" cy="1048811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5B6D748F-FEB6-314D-4FA8-C0C692DAC8E8}"/>
                </a:ext>
              </a:extLst>
            </p:cNvPr>
            <p:cNvCxnSpPr>
              <a:cxnSpLocks/>
              <a:stCxn id="5" idx="6"/>
              <a:endCxn id="9" idx="2"/>
            </p:cNvCxnSpPr>
            <p:nvPr/>
          </p:nvCxnSpPr>
          <p:spPr>
            <a:xfrm flipV="1">
              <a:off x="7821038" y="5111803"/>
              <a:ext cx="1255679" cy="21282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1" name="Straight Connector 20">
              <a:extLst>
                <a:ext uri="{FF2B5EF4-FFF2-40B4-BE49-F238E27FC236}">
                  <a16:creationId xmlns:a16="http://schemas.microsoft.com/office/drawing/2014/main" id="{275F0887-F8D1-E98D-0712-92AB56CA3677}"/>
                </a:ext>
              </a:extLst>
            </p:cNvPr>
            <p:cNvCxnSpPr>
              <a:cxnSpLocks/>
              <a:stCxn id="5" idx="6"/>
              <a:endCxn id="10" idx="2"/>
            </p:cNvCxnSpPr>
            <p:nvPr/>
          </p:nvCxnSpPr>
          <p:spPr>
            <a:xfrm>
              <a:off x="7821038" y="5133085"/>
              <a:ext cx="1255679" cy="514140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2" name="Straight Connector 21">
              <a:extLst>
                <a:ext uri="{FF2B5EF4-FFF2-40B4-BE49-F238E27FC236}">
                  <a16:creationId xmlns:a16="http://schemas.microsoft.com/office/drawing/2014/main" id="{9BA8A451-1640-2ADC-2AE4-1D623CAA94A5}"/>
                </a:ext>
              </a:extLst>
            </p:cNvPr>
            <p:cNvCxnSpPr>
              <a:cxnSpLocks/>
              <a:stCxn id="6" idx="6"/>
              <a:endCxn id="10" idx="2"/>
            </p:cNvCxnSpPr>
            <p:nvPr/>
          </p:nvCxnSpPr>
          <p:spPr>
            <a:xfrm flipV="1">
              <a:off x="7821038" y="5647225"/>
              <a:ext cx="1255679" cy="20531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3" name="Straight Connector 22">
              <a:extLst>
                <a:ext uri="{FF2B5EF4-FFF2-40B4-BE49-F238E27FC236}">
                  <a16:creationId xmlns:a16="http://schemas.microsoft.com/office/drawing/2014/main" id="{7154ECF1-F259-DC4F-C9D1-CF79F0189609}"/>
                </a:ext>
              </a:extLst>
            </p:cNvPr>
            <p:cNvCxnSpPr>
              <a:cxnSpLocks/>
              <a:stCxn id="7" idx="6"/>
              <a:endCxn id="9" idx="2"/>
            </p:cNvCxnSpPr>
            <p:nvPr/>
          </p:nvCxnSpPr>
          <p:spPr>
            <a:xfrm flipV="1">
              <a:off x="7821038" y="5111803"/>
              <a:ext cx="1255679" cy="1090624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51239108-3ED9-4E6C-EDF8-B8643039B6B9}"/>
                </a:ext>
              </a:extLst>
            </p:cNvPr>
            <p:cNvCxnSpPr>
              <a:cxnSpLocks/>
              <a:stCxn id="7" idx="6"/>
              <a:endCxn id="10" idx="2"/>
            </p:cNvCxnSpPr>
            <p:nvPr/>
          </p:nvCxnSpPr>
          <p:spPr>
            <a:xfrm flipV="1">
              <a:off x="7821038" y="5647225"/>
              <a:ext cx="1255679" cy="555202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5" name="Straight Connector 24">
              <a:extLst>
                <a:ext uri="{FF2B5EF4-FFF2-40B4-BE49-F238E27FC236}">
                  <a16:creationId xmlns:a16="http://schemas.microsoft.com/office/drawing/2014/main" id="{B6F97570-6669-F544-1DA2-B2B007635407}"/>
                </a:ext>
              </a:extLst>
            </p:cNvPr>
            <p:cNvCxnSpPr>
              <a:cxnSpLocks/>
              <a:stCxn id="6" idx="6"/>
              <a:endCxn id="9" idx="2"/>
            </p:cNvCxnSpPr>
            <p:nvPr/>
          </p:nvCxnSpPr>
          <p:spPr>
            <a:xfrm flipV="1">
              <a:off x="7821038" y="5111803"/>
              <a:ext cx="1255679" cy="555953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47" name="Arrow: Right 46">
            <a:extLst>
              <a:ext uri="{FF2B5EF4-FFF2-40B4-BE49-F238E27FC236}">
                <a16:creationId xmlns:a16="http://schemas.microsoft.com/office/drawing/2014/main" id="{0F4E6659-E9D7-42F3-D71D-76161454FC9B}"/>
              </a:ext>
            </a:extLst>
          </p:cNvPr>
          <p:cNvSpPr/>
          <p:nvPr/>
        </p:nvSpPr>
        <p:spPr>
          <a:xfrm>
            <a:off x="3500642" y="3486882"/>
            <a:ext cx="1344706" cy="233003"/>
          </a:xfrm>
          <a:prstGeom prst="right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359C23E6-2DCC-58A7-C2C6-F4A317C236B1}"/>
              </a:ext>
            </a:extLst>
          </p:cNvPr>
          <p:cNvSpPr txBox="1"/>
          <p:nvPr/>
        </p:nvSpPr>
        <p:spPr>
          <a:xfrm>
            <a:off x="3299175" y="3039604"/>
            <a:ext cx="174763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Pre-training</a:t>
            </a:r>
          </a:p>
        </p:txBody>
      </p:sp>
      <p:sp>
        <p:nvSpPr>
          <p:cNvPr id="49" name="Rectangle: Rounded Corners 48">
            <a:extLst>
              <a:ext uri="{FF2B5EF4-FFF2-40B4-BE49-F238E27FC236}">
                <a16:creationId xmlns:a16="http://schemas.microsoft.com/office/drawing/2014/main" id="{A2950A4D-2973-87A5-DB00-2DEEE6F72B52}"/>
              </a:ext>
            </a:extLst>
          </p:cNvPr>
          <p:cNvSpPr/>
          <p:nvPr/>
        </p:nvSpPr>
        <p:spPr>
          <a:xfrm>
            <a:off x="8658759" y="1837697"/>
            <a:ext cx="1689236" cy="774238"/>
          </a:xfrm>
          <a:prstGeom prst="round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Phase Diagram</a:t>
            </a:r>
          </a:p>
        </p:txBody>
      </p:sp>
      <p:sp>
        <p:nvSpPr>
          <p:cNvPr id="50" name="Rectangle: Rounded Corners 49">
            <a:extLst>
              <a:ext uri="{FF2B5EF4-FFF2-40B4-BE49-F238E27FC236}">
                <a16:creationId xmlns:a16="http://schemas.microsoft.com/office/drawing/2014/main" id="{9ADE0C8A-E4B8-BE60-1ABD-D5F2CAE0DBE3}"/>
              </a:ext>
            </a:extLst>
          </p:cNvPr>
          <p:cNvSpPr/>
          <p:nvPr/>
        </p:nvSpPr>
        <p:spPr>
          <a:xfrm>
            <a:off x="8927267" y="3223544"/>
            <a:ext cx="1760078" cy="796610"/>
          </a:xfrm>
          <a:prstGeom prst="round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Finite-size Scaling</a:t>
            </a:r>
          </a:p>
        </p:txBody>
      </p:sp>
      <p:sp>
        <p:nvSpPr>
          <p:cNvPr id="51" name="Rectangle: Rounded Corners 50">
            <a:extLst>
              <a:ext uri="{FF2B5EF4-FFF2-40B4-BE49-F238E27FC236}">
                <a16:creationId xmlns:a16="http://schemas.microsoft.com/office/drawing/2014/main" id="{B0890500-5733-B1BF-62BF-D022EC5485C2}"/>
              </a:ext>
            </a:extLst>
          </p:cNvPr>
          <p:cNvSpPr/>
          <p:nvPr/>
        </p:nvSpPr>
        <p:spPr>
          <a:xfrm>
            <a:off x="8652881" y="4823512"/>
            <a:ext cx="1937957" cy="79661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Parameter Prediction</a:t>
            </a:r>
          </a:p>
        </p:txBody>
      </p:sp>
      <p:sp>
        <p:nvSpPr>
          <p:cNvPr id="52" name="Arrow: Right 51">
            <a:extLst>
              <a:ext uri="{FF2B5EF4-FFF2-40B4-BE49-F238E27FC236}">
                <a16:creationId xmlns:a16="http://schemas.microsoft.com/office/drawing/2014/main" id="{8EECC8E0-E80E-061C-8ECE-4EAE86C5053F}"/>
              </a:ext>
            </a:extLst>
          </p:cNvPr>
          <p:cNvSpPr/>
          <p:nvPr/>
        </p:nvSpPr>
        <p:spPr>
          <a:xfrm>
            <a:off x="7005680" y="3486882"/>
            <a:ext cx="1344706" cy="233003"/>
          </a:xfrm>
          <a:prstGeom prst="right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Arrow: Right 52">
            <a:extLst>
              <a:ext uri="{FF2B5EF4-FFF2-40B4-BE49-F238E27FC236}">
                <a16:creationId xmlns:a16="http://schemas.microsoft.com/office/drawing/2014/main" id="{C1755231-44DA-3ABB-35FE-EEE2FE068FBC}"/>
              </a:ext>
            </a:extLst>
          </p:cNvPr>
          <p:cNvSpPr/>
          <p:nvPr/>
        </p:nvSpPr>
        <p:spPr>
          <a:xfrm rot="19800000">
            <a:off x="6927297" y="2828372"/>
            <a:ext cx="1344706" cy="233003"/>
          </a:xfrm>
          <a:prstGeom prst="right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Arrow: Right 53">
            <a:extLst>
              <a:ext uri="{FF2B5EF4-FFF2-40B4-BE49-F238E27FC236}">
                <a16:creationId xmlns:a16="http://schemas.microsoft.com/office/drawing/2014/main" id="{21E37363-DB94-BBB9-FEC4-180B8C4B9E2D}"/>
              </a:ext>
            </a:extLst>
          </p:cNvPr>
          <p:cNvSpPr/>
          <p:nvPr/>
        </p:nvSpPr>
        <p:spPr>
          <a:xfrm rot="1800000">
            <a:off x="6927297" y="4145392"/>
            <a:ext cx="1344706" cy="233003"/>
          </a:xfrm>
          <a:prstGeom prst="right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28C438C5-56CF-FF97-0E66-CECA48C3E47D}"/>
                  </a:ext>
                </a:extLst>
              </p:cNvPr>
              <p:cNvSpPr txBox="1"/>
              <p:nvPr/>
            </p:nvSpPr>
            <p:spPr>
              <a:xfrm>
                <a:off x="9048208" y="5743334"/>
                <a:ext cx="1147301" cy="1292662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⋯</m:t>
                      </m:r>
                      <m:r>
                        <a:rPr lang="en-US" sz="2800" i="1">
                          <a:latin typeface="Cambria Math" panose="02040503050406030204" pitchFamily="18" charset="0"/>
                        </a:rPr>
                        <m:t>⋯</m:t>
                      </m:r>
                    </m:oMath>
                  </m:oMathPara>
                </a14:m>
                <a:endParaRPr lang="en-US" sz="2800" dirty="0"/>
              </a:p>
              <a:p>
                <a:endParaRPr lang="en-US" sz="2800" dirty="0"/>
              </a:p>
              <a:p>
                <a:endParaRPr lang="en-US" sz="2800" dirty="0"/>
              </a:p>
            </p:txBody>
          </p:sp>
        </mc:Choice>
        <mc:Fallback xmlns=""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28C438C5-56CF-FF97-0E66-CECA48C3E47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048208" y="5743334"/>
                <a:ext cx="1147301" cy="1292662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3583213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文本框 29"/>
          <p:cNvSpPr txBox="1"/>
          <p:nvPr/>
        </p:nvSpPr>
        <p:spPr>
          <a:xfrm>
            <a:off x="328803" y="426402"/>
            <a:ext cx="801133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4000" dirty="0">
                <a:solidFill>
                  <a:srgbClr val="2B579A"/>
                </a:solidFill>
                <a:ea typeface="Microsoft YaHei" panose="020B0503020204020204" pitchFamily="34" charset="-122"/>
              </a:rPr>
              <a:t>Transformer quantum state</a:t>
            </a:r>
            <a:endParaRPr lang="zh-CN" altLang="en-US" sz="4000" dirty="0">
              <a:solidFill>
                <a:srgbClr val="2B579A"/>
              </a:solidFill>
              <a:ea typeface="Microsoft YaHei" panose="020B0503020204020204" pitchFamily="34" charset="-122"/>
            </a:endParaRPr>
          </a:p>
        </p:txBody>
      </p:sp>
      <p:cxnSp>
        <p:nvCxnSpPr>
          <p:cNvPr id="32" name="直接连接符 31"/>
          <p:cNvCxnSpPr>
            <a:cxnSpLocks/>
          </p:cNvCxnSpPr>
          <p:nvPr/>
        </p:nvCxnSpPr>
        <p:spPr>
          <a:xfrm>
            <a:off x="328803" y="1175657"/>
            <a:ext cx="8011333" cy="0"/>
          </a:xfrm>
          <a:prstGeom prst="line">
            <a:avLst/>
          </a:prstGeom>
          <a:ln w="57150">
            <a:gradFill flip="none" rotWithShape="1">
              <a:gsLst>
                <a:gs pos="0">
                  <a:schemeClr val="accent1">
                    <a:lumMod val="5000"/>
                    <a:lumOff val="95000"/>
                    <a:alpha val="80000"/>
                  </a:schemeClr>
                </a:gs>
                <a:gs pos="51000">
                  <a:srgbClr val="2B579A"/>
                </a:gs>
                <a:gs pos="100000">
                  <a:schemeClr val="bg1">
                    <a:alpha val="80000"/>
                  </a:schemeClr>
                </a:gs>
              </a:gsLst>
              <a:path path="circle">
                <a:fillToRect r="100000" b="100000"/>
              </a:path>
              <a:tileRect l="-100000" t="-10000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椭圆 40"/>
          <p:cNvSpPr/>
          <p:nvPr/>
        </p:nvSpPr>
        <p:spPr>
          <a:xfrm>
            <a:off x="11559625" y="145184"/>
            <a:ext cx="221064" cy="221064"/>
          </a:xfrm>
          <a:prstGeom prst="ellipse">
            <a:avLst/>
          </a:prstGeom>
          <a:solidFill>
            <a:srgbClr val="2B579A">
              <a:alpha val="72000"/>
            </a:srgbClr>
          </a:solidFill>
          <a:ln>
            <a:noFill/>
          </a:ln>
          <a:effectLst>
            <a:outerShdw blurRad="76200" dist="38100" dir="2700000" algn="tl" rotWithShape="0">
              <a:srgbClr val="2B579A">
                <a:alpha val="6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2" name="椭圆 41"/>
          <p:cNvSpPr/>
          <p:nvPr/>
        </p:nvSpPr>
        <p:spPr>
          <a:xfrm>
            <a:off x="10966230" y="1358203"/>
            <a:ext cx="309823" cy="309823"/>
          </a:xfrm>
          <a:prstGeom prst="ellipse">
            <a:avLst/>
          </a:prstGeom>
          <a:solidFill>
            <a:srgbClr val="2B579A"/>
          </a:solidFill>
          <a:ln>
            <a:noFill/>
          </a:ln>
          <a:effectLst>
            <a:outerShdw blurRad="76200" dist="38100" dir="2700000" algn="tl" rotWithShape="0">
              <a:srgbClr val="2B579A">
                <a:alpha val="6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3" name="椭圆 42"/>
          <p:cNvSpPr/>
          <p:nvPr/>
        </p:nvSpPr>
        <p:spPr>
          <a:xfrm>
            <a:off x="11741499" y="848430"/>
            <a:ext cx="221064" cy="221064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4" name="椭圆 43"/>
          <p:cNvSpPr/>
          <p:nvPr/>
        </p:nvSpPr>
        <p:spPr>
          <a:xfrm>
            <a:off x="10539969" y="706657"/>
            <a:ext cx="147376" cy="147376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9" name="Content Placeholder 2">
                <a:extLst>
                  <a:ext uri="{FF2B5EF4-FFF2-40B4-BE49-F238E27FC236}">
                    <a16:creationId xmlns:a16="http://schemas.microsoft.com/office/drawing/2014/main" id="{B63DE4F6-A6B7-C578-6C9E-AAAAE508956B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1355978"/>
                <a:ext cx="10515600" cy="4351338"/>
              </a:xfrm>
            </p:spPr>
            <p:txBody>
              <a:bodyPr>
                <a:norm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2800" dirty="0"/>
                  <a:t>Family of quantum states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|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𝜓</m:t>
                    </m:r>
                    <m:d>
                      <m:dPr>
                        <m:ctrlPr>
                          <a:rPr lang="en-US" sz="2800" b="1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b="1" i="1" smtClean="0">
                            <a:latin typeface="Cambria Math" panose="02040503050406030204" pitchFamily="18" charset="0"/>
                          </a:rPr>
                          <m:t>𝑱</m:t>
                        </m:r>
                      </m:e>
                    </m:d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⟩</m:t>
                    </m:r>
                  </m:oMath>
                </a14:m>
                <a:endParaRPr lang="en-US" sz="2800" dirty="0"/>
              </a:p>
              <a:p>
                <a:pPr>
                  <a:lnSpc>
                    <a:spcPct val="150000"/>
                  </a:lnSpc>
                </a:pPr>
                <a:r>
                  <a:rPr lang="en-US" dirty="0"/>
                  <a:t>Variable input length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endParaRPr lang="en-US" sz="2800" dirty="0"/>
              </a:p>
              <a:p>
                <a:pPr>
                  <a:lnSpc>
                    <a:spcPct val="150000"/>
                  </a:lnSpc>
                </a:pPr>
                <a:endParaRPr lang="en-US" dirty="0"/>
              </a:p>
            </p:txBody>
          </p:sp>
        </mc:Choice>
        <mc:Fallback xmlns="">
          <p:sp>
            <p:nvSpPr>
              <p:cNvPr id="29" name="Content Placeholder 2">
                <a:extLst>
                  <a:ext uri="{FF2B5EF4-FFF2-40B4-BE49-F238E27FC236}">
                    <a16:creationId xmlns:a16="http://schemas.microsoft.com/office/drawing/2014/main" id="{B63DE4F6-A6B7-C578-6C9E-AAAAE508956B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355978"/>
                <a:ext cx="10515600" cy="4351338"/>
              </a:xfrm>
              <a:blipFill>
                <a:blip r:embed="rId3"/>
                <a:stretch>
                  <a:fillRect l="-104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1" name="Picture 30">
            <a:extLst>
              <a:ext uri="{FF2B5EF4-FFF2-40B4-BE49-F238E27FC236}">
                <a16:creationId xmlns:a16="http://schemas.microsoft.com/office/drawing/2014/main" id="{73FD790E-FF63-224F-E293-F6E9847BBC42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39611" y="2696198"/>
            <a:ext cx="10912778" cy="4260413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C72BE424-DE6F-3133-C8D0-705C79FE88F4}"/>
                  </a:ext>
                </a:extLst>
              </p:cNvPr>
              <p:cNvSpPr txBox="1"/>
              <p:nvPr/>
            </p:nvSpPr>
            <p:spPr>
              <a:xfrm>
                <a:off x="6492878" y="2051407"/>
                <a:ext cx="5059511" cy="64633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|"/>
                          <m:endChr m:val="⟩"/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m:rPr>
                              <m:sty m:val="p"/>
                            </m:rPr>
                            <a:rPr lang="en-US" sz="2400" b="0" i="0" smtClean="0">
                              <a:latin typeface="Cambria Math" panose="02040503050406030204" pitchFamily="18" charset="0"/>
                            </a:rPr>
                            <m:t>Ψ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𝜃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</m:d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𝜓</m:t>
                      </m:r>
                      <m:d>
                        <m:d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⋯</m:t>
                          </m:r>
                          <m:sSub>
                            <m:sSub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b>
                          </m:s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;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𝜃</m:t>
                          </m:r>
                        </m:e>
                      </m:d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|</m:t>
                      </m:r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⋯</m:t>
                      </m:r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⟩</m:t>
                      </m:r>
                    </m:oMath>
                  </m:oMathPara>
                </a14:m>
                <a:endParaRPr lang="en-US" sz="2000" i="1" dirty="0"/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C72BE424-DE6F-3133-C8D0-705C79FE88F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92878" y="2051407"/>
                <a:ext cx="5059511" cy="646331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1038180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文本框 29"/>
          <p:cNvSpPr txBox="1"/>
          <p:nvPr/>
        </p:nvSpPr>
        <p:spPr>
          <a:xfrm>
            <a:off x="328803" y="426402"/>
            <a:ext cx="801133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4000" dirty="0">
                <a:solidFill>
                  <a:srgbClr val="2B579A"/>
                </a:solidFill>
                <a:ea typeface="Microsoft YaHei" panose="020B0503020204020204" pitchFamily="34" charset="-122"/>
              </a:rPr>
              <a:t>Transformer quantum state</a:t>
            </a:r>
            <a:endParaRPr lang="zh-CN" altLang="en-US" sz="4000" dirty="0">
              <a:solidFill>
                <a:srgbClr val="2B579A"/>
              </a:solidFill>
              <a:ea typeface="Microsoft YaHei" panose="020B0503020204020204" pitchFamily="34" charset="-122"/>
            </a:endParaRPr>
          </a:p>
        </p:txBody>
      </p:sp>
      <p:cxnSp>
        <p:nvCxnSpPr>
          <p:cNvPr id="32" name="直接连接符 31"/>
          <p:cNvCxnSpPr>
            <a:cxnSpLocks/>
          </p:cNvCxnSpPr>
          <p:nvPr/>
        </p:nvCxnSpPr>
        <p:spPr>
          <a:xfrm>
            <a:off x="328803" y="1175657"/>
            <a:ext cx="8011333" cy="0"/>
          </a:xfrm>
          <a:prstGeom prst="line">
            <a:avLst/>
          </a:prstGeom>
          <a:ln w="57150">
            <a:gradFill flip="none" rotWithShape="1">
              <a:gsLst>
                <a:gs pos="0">
                  <a:schemeClr val="accent1">
                    <a:lumMod val="5000"/>
                    <a:lumOff val="95000"/>
                    <a:alpha val="80000"/>
                  </a:schemeClr>
                </a:gs>
                <a:gs pos="51000">
                  <a:srgbClr val="2B579A"/>
                </a:gs>
                <a:gs pos="100000">
                  <a:schemeClr val="bg1">
                    <a:alpha val="80000"/>
                  </a:schemeClr>
                </a:gs>
              </a:gsLst>
              <a:path path="circle">
                <a:fillToRect r="100000" b="100000"/>
              </a:path>
              <a:tileRect l="-100000" t="-10000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椭圆 40"/>
          <p:cNvSpPr/>
          <p:nvPr/>
        </p:nvSpPr>
        <p:spPr>
          <a:xfrm>
            <a:off x="11559625" y="145184"/>
            <a:ext cx="221064" cy="221064"/>
          </a:xfrm>
          <a:prstGeom prst="ellipse">
            <a:avLst/>
          </a:prstGeom>
          <a:solidFill>
            <a:srgbClr val="2B579A">
              <a:alpha val="72000"/>
            </a:srgbClr>
          </a:solidFill>
          <a:ln>
            <a:noFill/>
          </a:ln>
          <a:effectLst>
            <a:outerShdw blurRad="76200" dist="38100" dir="2700000" algn="tl" rotWithShape="0">
              <a:srgbClr val="2B579A">
                <a:alpha val="6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2" name="椭圆 41"/>
          <p:cNvSpPr/>
          <p:nvPr/>
        </p:nvSpPr>
        <p:spPr>
          <a:xfrm>
            <a:off x="10966230" y="1358203"/>
            <a:ext cx="309823" cy="309823"/>
          </a:xfrm>
          <a:prstGeom prst="ellipse">
            <a:avLst/>
          </a:prstGeom>
          <a:solidFill>
            <a:srgbClr val="2B579A"/>
          </a:solidFill>
          <a:ln>
            <a:noFill/>
          </a:ln>
          <a:effectLst>
            <a:outerShdw blurRad="76200" dist="38100" dir="2700000" algn="tl" rotWithShape="0">
              <a:srgbClr val="2B579A">
                <a:alpha val="6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3" name="椭圆 42"/>
          <p:cNvSpPr/>
          <p:nvPr/>
        </p:nvSpPr>
        <p:spPr>
          <a:xfrm>
            <a:off x="11741499" y="848430"/>
            <a:ext cx="221064" cy="221064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4" name="椭圆 43"/>
          <p:cNvSpPr/>
          <p:nvPr/>
        </p:nvSpPr>
        <p:spPr>
          <a:xfrm>
            <a:off x="10539969" y="706657"/>
            <a:ext cx="147376" cy="147376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31" name="Picture 30">
            <a:extLst>
              <a:ext uri="{FF2B5EF4-FFF2-40B4-BE49-F238E27FC236}">
                <a16:creationId xmlns:a16="http://schemas.microsoft.com/office/drawing/2014/main" id="{73FD790E-FF63-224F-E293-F6E9847BBC42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39611" y="2696198"/>
            <a:ext cx="10912778" cy="4260413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C72BE424-DE6F-3133-C8D0-705C79FE88F4}"/>
                  </a:ext>
                </a:extLst>
              </p:cNvPr>
              <p:cNvSpPr txBox="1"/>
              <p:nvPr/>
            </p:nvSpPr>
            <p:spPr>
              <a:xfrm>
                <a:off x="1664169" y="1513114"/>
                <a:ext cx="8863662" cy="98693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|"/>
                          <m:endChr m:val="⟩"/>
                          <m:ctrlPr>
                            <a:rPr lang="en-US" sz="32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m:rPr>
                              <m:sty m:val="p"/>
                            </m:rPr>
                            <a:rPr lang="en-US" sz="3200" b="0" i="0" smtClean="0">
                              <a:latin typeface="Cambria Math" panose="02040503050406030204" pitchFamily="18" charset="0"/>
                            </a:rPr>
                            <m:t>Ψ</m:t>
                          </m:r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sz="3200" b="1" i="1" smtClean="0">
                              <a:latin typeface="Cambria Math" panose="02040503050406030204" pitchFamily="18" charset="0"/>
                            </a:rPr>
                            <m:t>𝒔</m:t>
                          </m:r>
                          <m:r>
                            <a:rPr lang="en-US" sz="3200" b="1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3200" b="1" i="1" smtClean="0">
                              <a:latin typeface="Cambria Math" panose="02040503050406030204" pitchFamily="18" charset="0"/>
                            </a:rPr>
                            <m:t>𝑱</m:t>
                          </m:r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;</m:t>
                          </m:r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𝜃</m:t>
                          </m:r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</m:d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n-US" sz="3200" b="0" i="1" smtClean="0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𝑃</m:t>
                          </m:r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sz="3200" b="1" i="1">
                              <a:latin typeface="Cambria Math" panose="02040503050406030204" pitchFamily="18" charset="0"/>
                            </a:rPr>
                            <m:t>𝒔</m:t>
                          </m:r>
                          <m:r>
                            <a:rPr lang="en-US" sz="3200" b="1" i="1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3200" b="1" i="1">
                              <a:latin typeface="Cambria Math" panose="02040503050406030204" pitchFamily="18" charset="0"/>
                            </a:rPr>
                            <m:t>𝑱</m:t>
                          </m:r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</m:rad>
                      <m:sSup>
                        <m:sSupPr>
                          <m:ctrlPr>
                            <a:rPr lang="en-US" sz="32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𝜙</m:t>
                          </m:r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sz="3200" b="1" i="1" smtClean="0">
                              <a:latin typeface="Cambria Math" panose="02040503050406030204" pitchFamily="18" charset="0"/>
                            </a:rPr>
                            <m:t>𝒔</m:t>
                          </m:r>
                          <m:r>
                            <a:rPr lang="en-US" sz="3200" b="1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3200" b="1" i="1" smtClean="0">
                              <a:latin typeface="Cambria Math" panose="02040503050406030204" pitchFamily="18" charset="0"/>
                            </a:rPr>
                            <m:t>𝑱</m:t>
                          </m:r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)/2</m:t>
                          </m:r>
                        </m:sup>
                      </m:sSup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|</m:t>
                      </m:r>
                      <m:sSub>
                        <m:sSubPr>
                          <m:ctrlPr>
                            <a:rPr lang="en-US" sz="32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  <m:sub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sSub>
                        <m:sSubPr>
                          <m:ctrlPr>
                            <a:rPr lang="en-US" sz="32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  <m:sub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⋯</m:t>
                      </m:r>
                      <m:sSub>
                        <m:sSubPr>
                          <m:ctrlPr>
                            <a:rPr lang="en-US" sz="32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  <m:sub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⟩</m:t>
                      </m:r>
                    </m:oMath>
                  </m:oMathPara>
                </a14:m>
                <a:endParaRPr lang="en-US" sz="2800" i="1" dirty="0"/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C72BE424-DE6F-3133-C8D0-705C79FE88F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64169" y="1513114"/>
                <a:ext cx="8863662" cy="986937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5561813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文本框 29"/>
          <p:cNvSpPr txBox="1"/>
          <p:nvPr/>
        </p:nvSpPr>
        <p:spPr>
          <a:xfrm>
            <a:off x="328803" y="426402"/>
            <a:ext cx="801133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4000" dirty="0">
                <a:solidFill>
                  <a:srgbClr val="2B579A"/>
                </a:solidFill>
                <a:ea typeface="Microsoft YaHei" panose="020B0503020204020204" pitchFamily="34" charset="-122"/>
              </a:rPr>
              <a:t>Transformer quantum state</a:t>
            </a:r>
            <a:endParaRPr lang="zh-CN" altLang="en-US" sz="4000" dirty="0">
              <a:solidFill>
                <a:srgbClr val="2B579A"/>
              </a:solidFill>
              <a:ea typeface="Microsoft YaHei" panose="020B0503020204020204" pitchFamily="34" charset="-122"/>
            </a:endParaRPr>
          </a:p>
        </p:txBody>
      </p:sp>
      <p:cxnSp>
        <p:nvCxnSpPr>
          <p:cNvPr id="32" name="直接连接符 31"/>
          <p:cNvCxnSpPr>
            <a:cxnSpLocks/>
          </p:cNvCxnSpPr>
          <p:nvPr/>
        </p:nvCxnSpPr>
        <p:spPr>
          <a:xfrm>
            <a:off x="328803" y="1175657"/>
            <a:ext cx="8011333" cy="0"/>
          </a:xfrm>
          <a:prstGeom prst="line">
            <a:avLst/>
          </a:prstGeom>
          <a:ln w="57150">
            <a:gradFill flip="none" rotWithShape="1">
              <a:gsLst>
                <a:gs pos="0">
                  <a:schemeClr val="accent1">
                    <a:lumMod val="5000"/>
                    <a:lumOff val="95000"/>
                    <a:alpha val="80000"/>
                  </a:schemeClr>
                </a:gs>
                <a:gs pos="51000">
                  <a:srgbClr val="2B579A"/>
                </a:gs>
                <a:gs pos="100000">
                  <a:schemeClr val="bg1">
                    <a:alpha val="80000"/>
                  </a:schemeClr>
                </a:gs>
              </a:gsLst>
              <a:path path="circle">
                <a:fillToRect r="100000" b="100000"/>
              </a:path>
              <a:tileRect l="-100000" t="-10000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椭圆 40"/>
          <p:cNvSpPr/>
          <p:nvPr/>
        </p:nvSpPr>
        <p:spPr>
          <a:xfrm>
            <a:off x="11559625" y="145184"/>
            <a:ext cx="221064" cy="221064"/>
          </a:xfrm>
          <a:prstGeom prst="ellipse">
            <a:avLst/>
          </a:prstGeom>
          <a:solidFill>
            <a:srgbClr val="2B579A">
              <a:alpha val="72000"/>
            </a:srgbClr>
          </a:solidFill>
          <a:ln>
            <a:noFill/>
          </a:ln>
          <a:effectLst>
            <a:outerShdw blurRad="76200" dist="38100" dir="2700000" algn="tl" rotWithShape="0">
              <a:srgbClr val="2B579A">
                <a:alpha val="6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2" name="椭圆 41"/>
          <p:cNvSpPr/>
          <p:nvPr/>
        </p:nvSpPr>
        <p:spPr>
          <a:xfrm>
            <a:off x="10966230" y="1358203"/>
            <a:ext cx="309823" cy="309823"/>
          </a:xfrm>
          <a:prstGeom prst="ellipse">
            <a:avLst/>
          </a:prstGeom>
          <a:solidFill>
            <a:srgbClr val="2B579A"/>
          </a:solidFill>
          <a:ln>
            <a:noFill/>
          </a:ln>
          <a:effectLst>
            <a:outerShdw blurRad="76200" dist="38100" dir="2700000" algn="tl" rotWithShape="0">
              <a:srgbClr val="2B579A">
                <a:alpha val="6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3" name="椭圆 42"/>
          <p:cNvSpPr/>
          <p:nvPr/>
        </p:nvSpPr>
        <p:spPr>
          <a:xfrm>
            <a:off x="11741499" y="848430"/>
            <a:ext cx="221064" cy="221064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4" name="椭圆 43"/>
          <p:cNvSpPr/>
          <p:nvPr/>
        </p:nvSpPr>
        <p:spPr>
          <a:xfrm>
            <a:off x="10539969" y="706657"/>
            <a:ext cx="147376" cy="147376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9" name="Content Placeholder 2">
                <a:extLst>
                  <a:ext uri="{FF2B5EF4-FFF2-40B4-BE49-F238E27FC236}">
                    <a16:creationId xmlns:a16="http://schemas.microsoft.com/office/drawing/2014/main" id="{B63DE4F6-A6B7-C578-6C9E-AAAAE508956B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1355978"/>
                <a:ext cx="10515600" cy="4351338"/>
              </a:xfrm>
            </p:spPr>
            <p:txBody>
              <a:bodyPr>
                <a:norm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2800" dirty="0"/>
                  <a:t>With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b="1" i="1" smtClean="0">
                            <a:latin typeface="Cambria Math" panose="02040503050406030204" pitchFamily="18" charset="0"/>
                          </a:rPr>
                          <m:t>𝒔</m:t>
                        </m:r>
                        <m:r>
                          <a:rPr lang="en-US" sz="2800" b="1" i="1" smtClean="0">
                            <a:latin typeface="Cambria Math" panose="02040503050406030204" pitchFamily="18" charset="0"/>
                          </a:rPr>
                          <m:t>, </m:t>
                        </m:r>
                        <m:r>
                          <a:rPr lang="en-US" sz="2800" b="1" i="1" smtClean="0">
                            <a:latin typeface="Cambria Math" panose="02040503050406030204" pitchFamily="18" charset="0"/>
                          </a:rPr>
                          <m:t>𝑱</m:t>
                        </m:r>
                      </m:e>
                    </m:d>
                  </m:oMath>
                </a14:m>
                <a:r>
                  <a:rPr lang="en-US" sz="2800" dirty="0"/>
                  <a:t>, we can predict </a:t>
                </a:r>
                <a14:m>
                  <m:oMath xmlns:m="http://schemas.openxmlformats.org/officeDocument/2006/math">
                    <m:r>
                      <a:rPr lang="en-US" sz="2800" b="1" i="1" smtClean="0">
                        <a:latin typeface="Cambria Math" panose="02040503050406030204" pitchFamily="18" charset="0"/>
                      </a:rPr>
                      <m:t>𝑱</m:t>
                    </m:r>
                  </m:oMath>
                </a14:m>
                <a:r>
                  <a:rPr lang="en-US" sz="2800" dirty="0"/>
                  <a:t> from measurements </a:t>
                </a:r>
                <a14:m>
                  <m:oMath xmlns:m="http://schemas.openxmlformats.org/officeDocument/2006/math">
                    <m:r>
                      <a:rPr lang="en-US" sz="2800" b="1" i="1" smtClean="0">
                        <a:latin typeface="Cambria Math" panose="02040503050406030204" pitchFamily="18" charset="0"/>
                      </a:rPr>
                      <m:t>𝒔</m:t>
                    </m:r>
                  </m:oMath>
                </a14:m>
                <a:r>
                  <a:rPr lang="en-US" sz="2800" dirty="0"/>
                  <a:t>!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dirty="0"/>
                  <a:t>Maximize log-likelihood 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ℒ</m:t>
                    </m:r>
                    <m:d>
                      <m:dPr>
                        <m:ctrlPr>
                          <a:rPr lang="en-US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𝑱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nary>
                      <m:naryPr>
                        <m:chr m:val="∑"/>
                        <m:supHide m:val="on"/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𝑘</m:t>
                        </m:r>
                      </m:sub>
                      <m:sup/>
                      <m:e>
                        <m:func>
                          <m:funcPr>
                            <m:ctrlP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log</m:t>
                            </m:r>
                          </m:fName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𝑃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(</m:t>
                            </m:r>
                            <m:sSub>
                              <m:sSubPr>
                                <m:ctrlPr>
                                  <a:rPr lang="en-US" b="1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1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𝒔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𝑘</m:t>
                                </m:r>
                              </m:sub>
                            </m:sSub>
                            <m:r>
                              <a:rPr lang="en-US" b="1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|</m:t>
                            </m:r>
                            <m:r>
                              <a:rPr lang="en-US" b="1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𝑱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)</m:t>
                            </m:r>
                          </m:e>
                        </m:func>
                      </m:e>
                    </m:nary>
                  </m:oMath>
                </a14:m>
                <a:endParaRPr lang="en-US" sz="2800" dirty="0"/>
              </a:p>
              <a:p>
                <a:pPr>
                  <a:lnSpc>
                    <a:spcPct val="150000"/>
                  </a:lnSpc>
                </a:pPr>
                <a:endParaRPr lang="en-US" dirty="0"/>
              </a:p>
            </p:txBody>
          </p:sp>
        </mc:Choice>
        <mc:Fallback xmlns="">
          <p:sp>
            <p:nvSpPr>
              <p:cNvPr id="29" name="Content Placeholder 2">
                <a:extLst>
                  <a:ext uri="{FF2B5EF4-FFF2-40B4-BE49-F238E27FC236}">
                    <a16:creationId xmlns:a16="http://schemas.microsoft.com/office/drawing/2014/main" id="{B63DE4F6-A6B7-C578-6C9E-AAAAE508956B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355978"/>
                <a:ext cx="10515600" cy="4351338"/>
              </a:xfrm>
              <a:blipFill>
                <a:blip r:embed="rId3"/>
                <a:stretch>
                  <a:fillRect l="-104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1" name="Picture 30">
            <a:extLst>
              <a:ext uri="{FF2B5EF4-FFF2-40B4-BE49-F238E27FC236}">
                <a16:creationId xmlns:a16="http://schemas.microsoft.com/office/drawing/2014/main" id="{73FD790E-FF63-224F-E293-F6E9847BBC42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39611" y="2696198"/>
            <a:ext cx="10912778" cy="42604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5581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文本框 29"/>
          <p:cNvSpPr txBox="1"/>
          <p:nvPr/>
        </p:nvSpPr>
        <p:spPr>
          <a:xfrm>
            <a:off x="328803" y="426402"/>
            <a:ext cx="801133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4000" dirty="0">
                <a:solidFill>
                  <a:srgbClr val="2B579A"/>
                </a:solidFill>
                <a:ea typeface="Microsoft YaHei" panose="020B0503020204020204" pitchFamily="34" charset="-122"/>
              </a:rPr>
              <a:t>Transformer quantum state</a:t>
            </a:r>
            <a:endParaRPr lang="zh-CN" altLang="en-US" sz="4000" dirty="0">
              <a:solidFill>
                <a:srgbClr val="2B579A"/>
              </a:solidFill>
              <a:ea typeface="Microsoft YaHei" panose="020B0503020204020204" pitchFamily="34" charset="-122"/>
            </a:endParaRPr>
          </a:p>
        </p:txBody>
      </p:sp>
      <p:cxnSp>
        <p:nvCxnSpPr>
          <p:cNvPr id="32" name="直接连接符 31"/>
          <p:cNvCxnSpPr>
            <a:cxnSpLocks/>
          </p:cNvCxnSpPr>
          <p:nvPr/>
        </p:nvCxnSpPr>
        <p:spPr>
          <a:xfrm>
            <a:off x="328803" y="1175657"/>
            <a:ext cx="8011333" cy="0"/>
          </a:xfrm>
          <a:prstGeom prst="line">
            <a:avLst/>
          </a:prstGeom>
          <a:ln w="57150">
            <a:gradFill flip="none" rotWithShape="1">
              <a:gsLst>
                <a:gs pos="0">
                  <a:schemeClr val="accent1">
                    <a:lumMod val="5000"/>
                    <a:lumOff val="95000"/>
                    <a:alpha val="80000"/>
                  </a:schemeClr>
                </a:gs>
                <a:gs pos="51000">
                  <a:srgbClr val="2B579A"/>
                </a:gs>
                <a:gs pos="100000">
                  <a:schemeClr val="bg1">
                    <a:alpha val="80000"/>
                  </a:schemeClr>
                </a:gs>
              </a:gsLst>
              <a:path path="circle">
                <a:fillToRect r="100000" b="100000"/>
              </a:path>
              <a:tileRect l="-100000" t="-10000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椭圆 40"/>
          <p:cNvSpPr/>
          <p:nvPr/>
        </p:nvSpPr>
        <p:spPr>
          <a:xfrm>
            <a:off x="11559625" y="145184"/>
            <a:ext cx="221064" cy="221064"/>
          </a:xfrm>
          <a:prstGeom prst="ellipse">
            <a:avLst/>
          </a:prstGeom>
          <a:solidFill>
            <a:srgbClr val="2B579A">
              <a:alpha val="72000"/>
            </a:srgbClr>
          </a:solidFill>
          <a:ln>
            <a:noFill/>
          </a:ln>
          <a:effectLst>
            <a:outerShdw blurRad="76200" dist="38100" dir="2700000" algn="tl" rotWithShape="0">
              <a:srgbClr val="2B579A">
                <a:alpha val="6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2" name="椭圆 41"/>
          <p:cNvSpPr/>
          <p:nvPr/>
        </p:nvSpPr>
        <p:spPr>
          <a:xfrm>
            <a:off x="10966230" y="1358203"/>
            <a:ext cx="309823" cy="309823"/>
          </a:xfrm>
          <a:prstGeom prst="ellipse">
            <a:avLst/>
          </a:prstGeom>
          <a:solidFill>
            <a:srgbClr val="2B579A"/>
          </a:solidFill>
          <a:ln>
            <a:noFill/>
          </a:ln>
          <a:effectLst>
            <a:outerShdw blurRad="76200" dist="38100" dir="2700000" algn="tl" rotWithShape="0">
              <a:srgbClr val="2B579A">
                <a:alpha val="6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3" name="椭圆 42"/>
          <p:cNvSpPr/>
          <p:nvPr/>
        </p:nvSpPr>
        <p:spPr>
          <a:xfrm>
            <a:off x="11741499" y="848430"/>
            <a:ext cx="221064" cy="221064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4" name="椭圆 43"/>
          <p:cNvSpPr/>
          <p:nvPr/>
        </p:nvSpPr>
        <p:spPr>
          <a:xfrm>
            <a:off x="10539969" y="706657"/>
            <a:ext cx="147376" cy="147376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27" name="Picture 26">
            <a:extLst>
              <a:ext uri="{FF2B5EF4-FFF2-40B4-BE49-F238E27FC236}">
                <a16:creationId xmlns:a16="http://schemas.microsoft.com/office/drawing/2014/main" id="{EC539F9A-317D-1CFD-0682-24E6A8E85609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39611" y="2696198"/>
            <a:ext cx="10912778" cy="4260413"/>
          </a:xfrm>
          <a:prstGeom prst="rect">
            <a:avLst/>
          </a:prstGeom>
        </p:spPr>
      </p:pic>
      <p:sp>
        <p:nvSpPr>
          <p:cNvPr id="29" name="Content Placeholder 2">
            <a:extLst>
              <a:ext uri="{FF2B5EF4-FFF2-40B4-BE49-F238E27FC236}">
                <a16:creationId xmlns:a16="http://schemas.microsoft.com/office/drawing/2014/main" id="{B63DE4F6-A6B7-C578-6C9E-AAAAE508956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58203"/>
            <a:ext cx="10515600" cy="4351338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US" dirty="0"/>
              <a:t>Example: transverse field </a:t>
            </a:r>
            <a:r>
              <a:rPr lang="en-US" dirty="0" err="1"/>
              <a:t>Ising</a:t>
            </a:r>
            <a:r>
              <a:rPr lang="en-US" dirty="0"/>
              <a:t> model    </a:t>
            </a:r>
          </a:p>
          <a:p>
            <a:pPr>
              <a:lnSpc>
                <a:spcPct val="150000"/>
              </a:lnSpc>
            </a:pP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5B015998-5822-E0D2-64E8-197FF92137E9}"/>
                  </a:ext>
                </a:extLst>
              </p:cNvPr>
              <p:cNvSpPr txBox="1"/>
              <p:nvPr/>
            </p:nvSpPr>
            <p:spPr>
              <a:xfrm>
                <a:off x="4181982" y="2039536"/>
                <a:ext cx="3828036" cy="86549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𝐻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𝑁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, 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h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)=−</m:t>
                      </m:r>
                      <m:nary>
                        <m:naryPr>
                          <m:chr m:val="∑"/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𝑁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−1</m:t>
                          </m:r>
                        </m:sup>
                        <m:e>
                          <m:sSubSup>
                            <m:sSubSupPr>
                              <m:ctrlPr>
                                <a:rPr lang="en-US" sz="2000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𝜎</m:t>
                              </m:r>
                            </m:e>
                            <m:sub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  <m:sup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𝑧</m:t>
                              </m:r>
                            </m:sup>
                          </m:sSubSup>
                          <m:sSubSup>
                            <m:sSubSupPr>
                              <m:ctrlPr>
                                <a:rPr lang="en-US" sz="2000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𝜎</m:t>
                              </m:r>
                            </m:e>
                            <m:sub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+1</m:t>
                              </m:r>
                            </m:sub>
                            <m:sup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𝑧</m:t>
                              </m:r>
                            </m:sup>
                          </m:sSubSup>
                        </m:e>
                      </m:nary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h</m:t>
                      </m:r>
                      <m:nary>
                        <m:naryPr>
                          <m:chr m:val="∑"/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𝑁</m:t>
                          </m:r>
                        </m:sup>
                        <m:e>
                          <m:sSubSup>
                            <m:sSubSupPr>
                              <m:ctrlPr>
                                <a:rPr lang="en-US" sz="2000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𝜎</m:t>
                              </m:r>
                            </m:e>
                            <m:sub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  <m:sup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sup>
                          </m:sSubSup>
                        </m:e>
                      </m:nary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5B015998-5822-E0D2-64E8-197FF92137E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81982" y="2039536"/>
                <a:ext cx="3828036" cy="865493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9583814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Graphic 7">
            <a:extLst>
              <a:ext uri="{FF2B5EF4-FFF2-40B4-BE49-F238E27FC236}">
                <a16:creationId xmlns:a16="http://schemas.microsoft.com/office/drawing/2014/main" id="{D9369E6E-1B34-7CD7-B5AC-CCBCF13B197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617445" y="2176298"/>
            <a:ext cx="8270626" cy="4618057"/>
          </a:xfrm>
          <a:prstGeom prst="rect">
            <a:avLst/>
          </a:prstGeom>
        </p:spPr>
      </p:pic>
      <p:sp>
        <p:nvSpPr>
          <p:cNvPr id="30" name="文本框 29"/>
          <p:cNvSpPr txBox="1"/>
          <p:nvPr/>
        </p:nvSpPr>
        <p:spPr>
          <a:xfrm>
            <a:off x="328803" y="426402"/>
            <a:ext cx="801133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4000" dirty="0">
                <a:solidFill>
                  <a:srgbClr val="2B579A"/>
                </a:solidFill>
                <a:ea typeface="Microsoft YaHei" panose="020B0503020204020204" pitchFamily="34" charset="-122"/>
              </a:rPr>
              <a:t>Transformer quantum state</a:t>
            </a:r>
            <a:endParaRPr lang="zh-CN" altLang="en-US" sz="4000" dirty="0">
              <a:solidFill>
                <a:srgbClr val="2B579A"/>
              </a:solidFill>
              <a:ea typeface="Microsoft YaHei" panose="020B0503020204020204" pitchFamily="34" charset="-122"/>
            </a:endParaRPr>
          </a:p>
        </p:txBody>
      </p:sp>
      <p:cxnSp>
        <p:nvCxnSpPr>
          <p:cNvPr id="32" name="直接连接符 31"/>
          <p:cNvCxnSpPr>
            <a:cxnSpLocks/>
          </p:cNvCxnSpPr>
          <p:nvPr/>
        </p:nvCxnSpPr>
        <p:spPr>
          <a:xfrm>
            <a:off x="328803" y="1175657"/>
            <a:ext cx="8011333" cy="0"/>
          </a:xfrm>
          <a:prstGeom prst="line">
            <a:avLst/>
          </a:prstGeom>
          <a:ln w="57150">
            <a:gradFill flip="none" rotWithShape="1">
              <a:gsLst>
                <a:gs pos="0">
                  <a:schemeClr val="accent1">
                    <a:lumMod val="5000"/>
                    <a:lumOff val="95000"/>
                    <a:alpha val="80000"/>
                  </a:schemeClr>
                </a:gs>
                <a:gs pos="51000">
                  <a:srgbClr val="2B579A"/>
                </a:gs>
                <a:gs pos="100000">
                  <a:schemeClr val="bg1">
                    <a:alpha val="80000"/>
                  </a:schemeClr>
                </a:gs>
              </a:gsLst>
              <a:path path="circle">
                <a:fillToRect r="100000" b="100000"/>
              </a:path>
              <a:tileRect l="-100000" t="-10000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椭圆 40"/>
          <p:cNvSpPr/>
          <p:nvPr/>
        </p:nvSpPr>
        <p:spPr>
          <a:xfrm>
            <a:off x="11559625" y="145184"/>
            <a:ext cx="221064" cy="221064"/>
          </a:xfrm>
          <a:prstGeom prst="ellipse">
            <a:avLst/>
          </a:prstGeom>
          <a:solidFill>
            <a:srgbClr val="2B579A">
              <a:alpha val="72000"/>
            </a:srgbClr>
          </a:solidFill>
          <a:ln>
            <a:noFill/>
          </a:ln>
          <a:effectLst>
            <a:outerShdw blurRad="76200" dist="38100" dir="2700000" algn="tl" rotWithShape="0">
              <a:srgbClr val="2B579A">
                <a:alpha val="6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2" name="椭圆 41"/>
          <p:cNvSpPr/>
          <p:nvPr/>
        </p:nvSpPr>
        <p:spPr>
          <a:xfrm>
            <a:off x="10966230" y="1358203"/>
            <a:ext cx="309823" cy="309823"/>
          </a:xfrm>
          <a:prstGeom prst="ellipse">
            <a:avLst/>
          </a:prstGeom>
          <a:solidFill>
            <a:srgbClr val="2B579A"/>
          </a:solidFill>
          <a:ln>
            <a:noFill/>
          </a:ln>
          <a:effectLst>
            <a:outerShdw blurRad="76200" dist="38100" dir="2700000" algn="tl" rotWithShape="0">
              <a:srgbClr val="2B579A">
                <a:alpha val="6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3" name="椭圆 42"/>
          <p:cNvSpPr/>
          <p:nvPr/>
        </p:nvSpPr>
        <p:spPr>
          <a:xfrm>
            <a:off x="11741499" y="848430"/>
            <a:ext cx="221064" cy="221064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4" name="椭圆 43"/>
          <p:cNvSpPr/>
          <p:nvPr/>
        </p:nvSpPr>
        <p:spPr>
          <a:xfrm>
            <a:off x="10539969" y="706657"/>
            <a:ext cx="147376" cy="147376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椭圆 36">
            <a:extLst>
              <a:ext uri="{FF2B5EF4-FFF2-40B4-BE49-F238E27FC236}">
                <a16:creationId xmlns:a16="http://schemas.microsoft.com/office/drawing/2014/main" id="{A7D365EB-88C0-6ECD-210B-36EEB2C323CC}"/>
              </a:ext>
            </a:extLst>
          </p:cNvPr>
          <p:cNvSpPr/>
          <p:nvPr/>
        </p:nvSpPr>
        <p:spPr>
          <a:xfrm>
            <a:off x="1497427" y="5424061"/>
            <a:ext cx="221064" cy="221064"/>
          </a:xfrm>
          <a:prstGeom prst="ellipse">
            <a:avLst/>
          </a:prstGeom>
          <a:solidFill>
            <a:srgbClr val="2B579A">
              <a:alpha val="72000"/>
            </a:srgbClr>
          </a:solidFill>
          <a:ln>
            <a:noFill/>
          </a:ln>
          <a:effectLst>
            <a:outerShdw blurRad="76200" dist="38100" dir="2700000" algn="tl" rotWithShape="0">
              <a:srgbClr val="2B579A">
                <a:alpha val="6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椭圆 37">
            <a:extLst>
              <a:ext uri="{FF2B5EF4-FFF2-40B4-BE49-F238E27FC236}">
                <a16:creationId xmlns:a16="http://schemas.microsoft.com/office/drawing/2014/main" id="{61EB766B-464B-9264-1E7A-BEBCC4C76794}"/>
              </a:ext>
            </a:extLst>
          </p:cNvPr>
          <p:cNvSpPr/>
          <p:nvPr/>
        </p:nvSpPr>
        <p:spPr>
          <a:xfrm>
            <a:off x="173892" y="6462369"/>
            <a:ext cx="309823" cy="309823"/>
          </a:xfrm>
          <a:prstGeom prst="ellipse">
            <a:avLst/>
          </a:prstGeom>
          <a:solidFill>
            <a:srgbClr val="2B579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" name="椭圆 38">
            <a:extLst>
              <a:ext uri="{FF2B5EF4-FFF2-40B4-BE49-F238E27FC236}">
                <a16:creationId xmlns:a16="http://schemas.microsoft.com/office/drawing/2014/main" id="{17BF3A54-66B2-06CD-8239-E3161664F806}"/>
              </a:ext>
            </a:extLst>
          </p:cNvPr>
          <p:cNvSpPr/>
          <p:nvPr/>
        </p:nvSpPr>
        <p:spPr>
          <a:xfrm>
            <a:off x="70334" y="5388230"/>
            <a:ext cx="221064" cy="221064"/>
          </a:xfrm>
          <a:prstGeom prst="ellipse">
            <a:avLst/>
          </a:prstGeom>
          <a:ln>
            <a:noFill/>
          </a:ln>
          <a:effectLst>
            <a:outerShdw blurRad="76200" dist="38100" dir="2700000" algn="tl" rotWithShape="0">
              <a:srgbClr val="2B579A">
                <a:alpha val="6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椭圆 39">
            <a:extLst>
              <a:ext uri="{FF2B5EF4-FFF2-40B4-BE49-F238E27FC236}">
                <a16:creationId xmlns:a16="http://schemas.microsoft.com/office/drawing/2014/main" id="{51ABC9FA-28C7-016A-4DEB-4DC2BF79B333}"/>
              </a:ext>
            </a:extLst>
          </p:cNvPr>
          <p:cNvSpPr/>
          <p:nvPr/>
        </p:nvSpPr>
        <p:spPr>
          <a:xfrm>
            <a:off x="829845" y="5044364"/>
            <a:ext cx="147376" cy="147376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4C012138-EA8F-0685-64E1-1B00CCFCC078}"/>
                  </a:ext>
                </a:extLst>
              </p:cNvPr>
              <p:cNvSpPr txBox="1"/>
              <p:nvPr/>
            </p:nvSpPr>
            <p:spPr>
              <a:xfrm>
                <a:off x="3779692" y="1281655"/>
                <a:ext cx="4710007" cy="1070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𝐻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𝑁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, 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h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)=−</m:t>
                      </m:r>
                      <m:nary>
                        <m:naryPr>
                          <m:chr m:val="∑"/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𝑁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−1</m:t>
                          </m:r>
                        </m:sup>
                        <m:e>
                          <m:sSubSup>
                            <m:sSubSup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𝜎</m:t>
                              </m:r>
                            </m:e>
                            <m:sub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  <m:sup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𝑧</m:t>
                              </m:r>
                            </m:sup>
                          </m:sSubSup>
                          <m:sSubSup>
                            <m:sSubSup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𝜎</m:t>
                              </m:r>
                            </m:e>
                            <m:sub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+1</m:t>
                              </m:r>
                            </m:sub>
                            <m:sup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𝑧</m:t>
                              </m:r>
                            </m:sup>
                          </m:sSubSup>
                        </m:e>
                      </m:nary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h</m:t>
                      </m:r>
                      <m:nary>
                        <m:naryPr>
                          <m:chr m:val="∑"/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𝑁</m:t>
                          </m:r>
                        </m:sup>
                        <m:e>
                          <m:sSubSup>
                            <m:sSubSup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𝜎</m:t>
                              </m:r>
                            </m:e>
                            <m:sub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  <m:sup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sup>
                          </m:sSubSup>
                        </m:e>
                      </m:nary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4C012138-EA8F-0685-64E1-1B00CCFCC07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79692" y="1281655"/>
                <a:ext cx="4710007" cy="1070999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2390875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文本框 29"/>
          <p:cNvSpPr txBox="1"/>
          <p:nvPr/>
        </p:nvSpPr>
        <p:spPr>
          <a:xfrm>
            <a:off x="328803" y="426402"/>
            <a:ext cx="801133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4000" dirty="0">
                <a:solidFill>
                  <a:srgbClr val="2B579A"/>
                </a:solidFill>
                <a:ea typeface="Microsoft YaHei" panose="020B0503020204020204" pitchFamily="34" charset="-122"/>
              </a:rPr>
              <a:t>Transformer quantum state</a:t>
            </a:r>
            <a:endParaRPr lang="zh-CN" altLang="en-US" sz="4000" dirty="0">
              <a:solidFill>
                <a:srgbClr val="2B579A"/>
              </a:solidFill>
              <a:ea typeface="Microsoft YaHei" panose="020B0503020204020204" pitchFamily="34" charset="-122"/>
            </a:endParaRPr>
          </a:p>
        </p:txBody>
      </p:sp>
      <p:cxnSp>
        <p:nvCxnSpPr>
          <p:cNvPr id="32" name="直接连接符 31"/>
          <p:cNvCxnSpPr>
            <a:cxnSpLocks/>
          </p:cNvCxnSpPr>
          <p:nvPr/>
        </p:nvCxnSpPr>
        <p:spPr>
          <a:xfrm>
            <a:off x="328803" y="1175657"/>
            <a:ext cx="8011333" cy="0"/>
          </a:xfrm>
          <a:prstGeom prst="line">
            <a:avLst/>
          </a:prstGeom>
          <a:ln w="57150">
            <a:gradFill flip="none" rotWithShape="1">
              <a:gsLst>
                <a:gs pos="0">
                  <a:schemeClr val="accent1">
                    <a:lumMod val="5000"/>
                    <a:lumOff val="95000"/>
                    <a:alpha val="80000"/>
                  </a:schemeClr>
                </a:gs>
                <a:gs pos="51000">
                  <a:srgbClr val="2B579A"/>
                </a:gs>
                <a:gs pos="100000">
                  <a:schemeClr val="bg1">
                    <a:alpha val="80000"/>
                  </a:schemeClr>
                </a:gs>
              </a:gsLst>
              <a:path path="circle">
                <a:fillToRect r="100000" b="100000"/>
              </a:path>
              <a:tileRect l="-100000" t="-10000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椭圆 40"/>
          <p:cNvSpPr/>
          <p:nvPr/>
        </p:nvSpPr>
        <p:spPr>
          <a:xfrm>
            <a:off x="11559625" y="145184"/>
            <a:ext cx="221064" cy="221064"/>
          </a:xfrm>
          <a:prstGeom prst="ellipse">
            <a:avLst/>
          </a:prstGeom>
          <a:solidFill>
            <a:srgbClr val="2B579A">
              <a:alpha val="72000"/>
            </a:srgbClr>
          </a:solidFill>
          <a:ln>
            <a:noFill/>
          </a:ln>
          <a:effectLst>
            <a:outerShdw blurRad="76200" dist="38100" dir="2700000" algn="tl" rotWithShape="0">
              <a:srgbClr val="2B579A">
                <a:alpha val="6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2" name="椭圆 41"/>
          <p:cNvSpPr/>
          <p:nvPr/>
        </p:nvSpPr>
        <p:spPr>
          <a:xfrm>
            <a:off x="10966230" y="1358203"/>
            <a:ext cx="309823" cy="309823"/>
          </a:xfrm>
          <a:prstGeom prst="ellipse">
            <a:avLst/>
          </a:prstGeom>
          <a:solidFill>
            <a:srgbClr val="2B579A"/>
          </a:solidFill>
          <a:ln>
            <a:noFill/>
          </a:ln>
          <a:effectLst>
            <a:outerShdw blurRad="76200" dist="38100" dir="2700000" algn="tl" rotWithShape="0">
              <a:srgbClr val="2B579A">
                <a:alpha val="6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3" name="椭圆 42"/>
          <p:cNvSpPr/>
          <p:nvPr/>
        </p:nvSpPr>
        <p:spPr>
          <a:xfrm>
            <a:off x="11741499" y="848430"/>
            <a:ext cx="221064" cy="221064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4" name="椭圆 43"/>
          <p:cNvSpPr/>
          <p:nvPr/>
        </p:nvSpPr>
        <p:spPr>
          <a:xfrm>
            <a:off x="10539969" y="706657"/>
            <a:ext cx="147376" cy="147376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6" name="Graphic 5">
            <a:extLst>
              <a:ext uri="{FF2B5EF4-FFF2-40B4-BE49-F238E27FC236}">
                <a16:creationId xmlns:a16="http://schemas.microsoft.com/office/drawing/2014/main" id="{FF71E294-8020-EEC0-05AA-11110BAE728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617445" y="2176298"/>
            <a:ext cx="8270626" cy="4618057"/>
          </a:xfrm>
          <a:prstGeom prst="rect">
            <a:avLst/>
          </a:prstGeom>
        </p:spPr>
      </p:pic>
      <p:sp>
        <p:nvSpPr>
          <p:cNvPr id="3" name="椭圆 36">
            <a:extLst>
              <a:ext uri="{FF2B5EF4-FFF2-40B4-BE49-F238E27FC236}">
                <a16:creationId xmlns:a16="http://schemas.microsoft.com/office/drawing/2014/main" id="{020034A9-8F55-2102-77C4-3DFEB0ECE559}"/>
              </a:ext>
            </a:extLst>
          </p:cNvPr>
          <p:cNvSpPr/>
          <p:nvPr/>
        </p:nvSpPr>
        <p:spPr>
          <a:xfrm>
            <a:off x="1497427" y="5424061"/>
            <a:ext cx="221064" cy="221064"/>
          </a:xfrm>
          <a:prstGeom prst="ellipse">
            <a:avLst/>
          </a:prstGeom>
          <a:solidFill>
            <a:srgbClr val="2B579A">
              <a:alpha val="72000"/>
            </a:srgbClr>
          </a:solidFill>
          <a:ln>
            <a:noFill/>
          </a:ln>
          <a:effectLst>
            <a:outerShdw blurRad="76200" dist="38100" dir="2700000" algn="tl" rotWithShape="0">
              <a:srgbClr val="2B579A">
                <a:alpha val="6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椭圆 37">
            <a:extLst>
              <a:ext uri="{FF2B5EF4-FFF2-40B4-BE49-F238E27FC236}">
                <a16:creationId xmlns:a16="http://schemas.microsoft.com/office/drawing/2014/main" id="{D06E61AD-C84E-83AD-0A1C-471C9550565F}"/>
              </a:ext>
            </a:extLst>
          </p:cNvPr>
          <p:cNvSpPr/>
          <p:nvPr/>
        </p:nvSpPr>
        <p:spPr>
          <a:xfrm>
            <a:off x="173892" y="6462369"/>
            <a:ext cx="309823" cy="309823"/>
          </a:xfrm>
          <a:prstGeom prst="ellipse">
            <a:avLst/>
          </a:prstGeom>
          <a:solidFill>
            <a:srgbClr val="2B579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椭圆 38">
            <a:extLst>
              <a:ext uri="{FF2B5EF4-FFF2-40B4-BE49-F238E27FC236}">
                <a16:creationId xmlns:a16="http://schemas.microsoft.com/office/drawing/2014/main" id="{B8709DAD-BBFB-40F1-2F1C-001E74B029ED}"/>
              </a:ext>
            </a:extLst>
          </p:cNvPr>
          <p:cNvSpPr/>
          <p:nvPr/>
        </p:nvSpPr>
        <p:spPr>
          <a:xfrm>
            <a:off x="70334" y="5388230"/>
            <a:ext cx="221064" cy="221064"/>
          </a:xfrm>
          <a:prstGeom prst="ellipse">
            <a:avLst/>
          </a:prstGeom>
          <a:ln>
            <a:noFill/>
          </a:ln>
          <a:effectLst>
            <a:outerShdw blurRad="76200" dist="38100" dir="2700000" algn="tl" rotWithShape="0">
              <a:srgbClr val="2B579A">
                <a:alpha val="6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椭圆 39">
            <a:extLst>
              <a:ext uri="{FF2B5EF4-FFF2-40B4-BE49-F238E27FC236}">
                <a16:creationId xmlns:a16="http://schemas.microsoft.com/office/drawing/2014/main" id="{2FE73F7F-1497-7FF5-686C-6D90933C89E5}"/>
              </a:ext>
            </a:extLst>
          </p:cNvPr>
          <p:cNvSpPr/>
          <p:nvPr/>
        </p:nvSpPr>
        <p:spPr>
          <a:xfrm>
            <a:off x="829845" y="5044364"/>
            <a:ext cx="147376" cy="147376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49EEC7E1-3FE8-F9DB-6D66-E8E39315C2F6}"/>
                  </a:ext>
                </a:extLst>
              </p:cNvPr>
              <p:cNvSpPr txBox="1"/>
              <p:nvPr/>
            </p:nvSpPr>
            <p:spPr>
              <a:xfrm>
                <a:off x="3779692" y="1281655"/>
                <a:ext cx="4710007" cy="1070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𝐻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𝑁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, 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h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)=−</m:t>
                      </m:r>
                      <m:nary>
                        <m:naryPr>
                          <m:chr m:val="∑"/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𝑁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−1</m:t>
                          </m:r>
                        </m:sup>
                        <m:e>
                          <m:sSubSup>
                            <m:sSubSup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𝜎</m:t>
                              </m:r>
                            </m:e>
                            <m:sub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  <m:sup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𝑧</m:t>
                              </m:r>
                            </m:sup>
                          </m:sSubSup>
                          <m:sSubSup>
                            <m:sSubSup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𝜎</m:t>
                              </m:r>
                            </m:e>
                            <m:sub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+1</m:t>
                              </m:r>
                            </m:sub>
                            <m:sup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𝑧</m:t>
                              </m:r>
                            </m:sup>
                          </m:sSubSup>
                        </m:e>
                      </m:nary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h</m:t>
                      </m:r>
                      <m:nary>
                        <m:naryPr>
                          <m:chr m:val="∑"/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𝑁</m:t>
                          </m:r>
                        </m:sup>
                        <m:e>
                          <m:sSubSup>
                            <m:sSubSup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𝜎</m:t>
                              </m:r>
                            </m:e>
                            <m:sub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  <m:sup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sup>
                          </m:sSubSup>
                        </m:e>
                      </m:nary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49EEC7E1-3FE8-F9DB-6D66-E8E39315C2F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79692" y="1281655"/>
                <a:ext cx="4710007" cy="1070999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5446937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Graphic 9">
            <a:extLst>
              <a:ext uri="{FF2B5EF4-FFF2-40B4-BE49-F238E27FC236}">
                <a16:creationId xmlns:a16="http://schemas.microsoft.com/office/drawing/2014/main" id="{B1CB00E4-DCBF-A3C7-6210-1A1E5D24997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617445" y="2176298"/>
            <a:ext cx="8270626" cy="4618057"/>
          </a:xfrm>
          <a:prstGeom prst="rect">
            <a:avLst/>
          </a:prstGeom>
        </p:spPr>
      </p:pic>
      <p:sp>
        <p:nvSpPr>
          <p:cNvPr id="30" name="文本框 29"/>
          <p:cNvSpPr txBox="1"/>
          <p:nvPr/>
        </p:nvSpPr>
        <p:spPr>
          <a:xfrm>
            <a:off x="328803" y="426402"/>
            <a:ext cx="801133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4000" dirty="0">
                <a:solidFill>
                  <a:srgbClr val="2B579A"/>
                </a:solidFill>
                <a:ea typeface="Microsoft YaHei" panose="020B0503020204020204" pitchFamily="34" charset="-122"/>
              </a:rPr>
              <a:t>Transformer quantum state</a:t>
            </a:r>
            <a:endParaRPr lang="zh-CN" altLang="en-US" sz="4000" dirty="0">
              <a:solidFill>
                <a:srgbClr val="2B579A"/>
              </a:solidFill>
              <a:ea typeface="Microsoft YaHei" panose="020B0503020204020204" pitchFamily="34" charset="-122"/>
            </a:endParaRPr>
          </a:p>
        </p:txBody>
      </p:sp>
      <p:cxnSp>
        <p:nvCxnSpPr>
          <p:cNvPr id="32" name="直接连接符 31"/>
          <p:cNvCxnSpPr>
            <a:cxnSpLocks/>
          </p:cNvCxnSpPr>
          <p:nvPr/>
        </p:nvCxnSpPr>
        <p:spPr>
          <a:xfrm>
            <a:off x="328803" y="1175657"/>
            <a:ext cx="8011333" cy="0"/>
          </a:xfrm>
          <a:prstGeom prst="line">
            <a:avLst/>
          </a:prstGeom>
          <a:ln w="57150">
            <a:gradFill flip="none" rotWithShape="1">
              <a:gsLst>
                <a:gs pos="0">
                  <a:schemeClr val="accent1">
                    <a:lumMod val="5000"/>
                    <a:lumOff val="95000"/>
                    <a:alpha val="80000"/>
                  </a:schemeClr>
                </a:gs>
                <a:gs pos="51000">
                  <a:srgbClr val="2B579A"/>
                </a:gs>
                <a:gs pos="100000">
                  <a:schemeClr val="bg1">
                    <a:alpha val="80000"/>
                  </a:schemeClr>
                </a:gs>
              </a:gsLst>
              <a:path path="circle">
                <a:fillToRect r="100000" b="100000"/>
              </a:path>
              <a:tileRect l="-100000" t="-10000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椭圆 40"/>
          <p:cNvSpPr/>
          <p:nvPr/>
        </p:nvSpPr>
        <p:spPr>
          <a:xfrm>
            <a:off x="11559625" y="145184"/>
            <a:ext cx="221064" cy="221064"/>
          </a:xfrm>
          <a:prstGeom prst="ellipse">
            <a:avLst/>
          </a:prstGeom>
          <a:solidFill>
            <a:srgbClr val="2B579A">
              <a:alpha val="72000"/>
            </a:srgbClr>
          </a:solidFill>
          <a:ln>
            <a:noFill/>
          </a:ln>
          <a:effectLst>
            <a:outerShdw blurRad="76200" dist="38100" dir="2700000" algn="tl" rotWithShape="0">
              <a:srgbClr val="2B579A">
                <a:alpha val="6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2" name="椭圆 41"/>
          <p:cNvSpPr/>
          <p:nvPr/>
        </p:nvSpPr>
        <p:spPr>
          <a:xfrm>
            <a:off x="10966230" y="1358203"/>
            <a:ext cx="309823" cy="309823"/>
          </a:xfrm>
          <a:prstGeom prst="ellipse">
            <a:avLst/>
          </a:prstGeom>
          <a:solidFill>
            <a:srgbClr val="2B579A"/>
          </a:solidFill>
          <a:ln>
            <a:noFill/>
          </a:ln>
          <a:effectLst>
            <a:outerShdw blurRad="76200" dist="38100" dir="2700000" algn="tl" rotWithShape="0">
              <a:srgbClr val="2B579A">
                <a:alpha val="6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3" name="椭圆 42"/>
          <p:cNvSpPr/>
          <p:nvPr/>
        </p:nvSpPr>
        <p:spPr>
          <a:xfrm>
            <a:off x="11741499" y="848430"/>
            <a:ext cx="221064" cy="221064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4" name="椭圆 43"/>
          <p:cNvSpPr/>
          <p:nvPr/>
        </p:nvSpPr>
        <p:spPr>
          <a:xfrm>
            <a:off x="10539969" y="706657"/>
            <a:ext cx="147376" cy="147376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椭圆 36">
            <a:extLst>
              <a:ext uri="{FF2B5EF4-FFF2-40B4-BE49-F238E27FC236}">
                <a16:creationId xmlns:a16="http://schemas.microsoft.com/office/drawing/2014/main" id="{A00A0B63-1ED8-0C6A-E95D-1CC6F17BA567}"/>
              </a:ext>
            </a:extLst>
          </p:cNvPr>
          <p:cNvSpPr/>
          <p:nvPr/>
        </p:nvSpPr>
        <p:spPr>
          <a:xfrm>
            <a:off x="1497427" y="5424061"/>
            <a:ext cx="221064" cy="221064"/>
          </a:xfrm>
          <a:prstGeom prst="ellipse">
            <a:avLst/>
          </a:prstGeom>
          <a:solidFill>
            <a:srgbClr val="2B579A">
              <a:alpha val="72000"/>
            </a:srgbClr>
          </a:solidFill>
          <a:ln>
            <a:noFill/>
          </a:ln>
          <a:effectLst>
            <a:outerShdw blurRad="76200" dist="38100" dir="2700000" algn="tl" rotWithShape="0">
              <a:srgbClr val="2B579A">
                <a:alpha val="6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椭圆 37">
            <a:extLst>
              <a:ext uri="{FF2B5EF4-FFF2-40B4-BE49-F238E27FC236}">
                <a16:creationId xmlns:a16="http://schemas.microsoft.com/office/drawing/2014/main" id="{FA30872F-0765-D4FF-EBA6-1CE7EDF13E05}"/>
              </a:ext>
            </a:extLst>
          </p:cNvPr>
          <p:cNvSpPr/>
          <p:nvPr/>
        </p:nvSpPr>
        <p:spPr>
          <a:xfrm>
            <a:off x="173892" y="6462369"/>
            <a:ext cx="309823" cy="309823"/>
          </a:xfrm>
          <a:prstGeom prst="ellipse">
            <a:avLst/>
          </a:prstGeom>
          <a:solidFill>
            <a:srgbClr val="2B579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椭圆 38">
            <a:extLst>
              <a:ext uri="{FF2B5EF4-FFF2-40B4-BE49-F238E27FC236}">
                <a16:creationId xmlns:a16="http://schemas.microsoft.com/office/drawing/2014/main" id="{E61F0E7D-BBAF-308A-8C0D-B53D74658198}"/>
              </a:ext>
            </a:extLst>
          </p:cNvPr>
          <p:cNvSpPr/>
          <p:nvPr/>
        </p:nvSpPr>
        <p:spPr>
          <a:xfrm>
            <a:off x="70334" y="5388230"/>
            <a:ext cx="221064" cy="221064"/>
          </a:xfrm>
          <a:prstGeom prst="ellipse">
            <a:avLst/>
          </a:prstGeom>
          <a:ln>
            <a:noFill/>
          </a:ln>
          <a:effectLst>
            <a:outerShdw blurRad="76200" dist="38100" dir="2700000" algn="tl" rotWithShape="0">
              <a:srgbClr val="2B579A">
                <a:alpha val="6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椭圆 39">
            <a:extLst>
              <a:ext uri="{FF2B5EF4-FFF2-40B4-BE49-F238E27FC236}">
                <a16:creationId xmlns:a16="http://schemas.microsoft.com/office/drawing/2014/main" id="{3483E749-2E1E-9F65-B698-E5286236BEF2}"/>
              </a:ext>
            </a:extLst>
          </p:cNvPr>
          <p:cNvSpPr/>
          <p:nvPr/>
        </p:nvSpPr>
        <p:spPr>
          <a:xfrm>
            <a:off x="829845" y="5044364"/>
            <a:ext cx="147376" cy="147376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55BD4F84-FBF1-3B95-A986-0A29484B2CA2}"/>
                  </a:ext>
                </a:extLst>
              </p:cNvPr>
              <p:cNvSpPr txBox="1"/>
              <p:nvPr/>
            </p:nvSpPr>
            <p:spPr>
              <a:xfrm>
                <a:off x="3779692" y="1281655"/>
                <a:ext cx="4710007" cy="1070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𝐻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𝑁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, 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h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)=−</m:t>
                      </m:r>
                      <m:nary>
                        <m:naryPr>
                          <m:chr m:val="∑"/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𝑁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−1</m:t>
                          </m:r>
                        </m:sup>
                        <m:e>
                          <m:sSubSup>
                            <m:sSubSup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𝜎</m:t>
                              </m:r>
                            </m:e>
                            <m:sub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  <m:sup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𝑧</m:t>
                              </m:r>
                            </m:sup>
                          </m:sSubSup>
                          <m:sSubSup>
                            <m:sSubSup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𝜎</m:t>
                              </m:r>
                            </m:e>
                            <m:sub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+1</m:t>
                              </m:r>
                            </m:sub>
                            <m:sup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𝑧</m:t>
                              </m:r>
                            </m:sup>
                          </m:sSubSup>
                        </m:e>
                      </m:nary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h</m:t>
                      </m:r>
                      <m:nary>
                        <m:naryPr>
                          <m:chr m:val="∑"/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𝑁</m:t>
                          </m:r>
                        </m:sup>
                        <m:e>
                          <m:sSubSup>
                            <m:sSubSup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𝜎</m:t>
                              </m:r>
                            </m:e>
                            <m:sub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  <m:sup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sup>
                          </m:sSubSup>
                        </m:e>
                      </m:nary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55BD4F84-FBF1-3B95-A986-0A29484B2CA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79692" y="1281655"/>
                <a:ext cx="4710007" cy="1070999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844994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文本框 29"/>
          <p:cNvSpPr txBox="1"/>
          <p:nvPr/>
        </p:nvSpPr>
        <p:spPr>
          <a:xfrm>
            <a:off x="328803" y="426402"/>
            <a:ext cx="801133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4000" dirty="0">
                <a:solidFill>
                  <a:srgbClr val="2B579A"/>
                </a:solidFill>
                <a:ea typeface="Microsoft YaHei" panose="020B0503020204020204" pitchFamily="34" charset="-122"/>
              </a:rPr>
              <a:t>Transformer quantum state</a:t>
            </a:r>
            <a:endParaRPr lang="zh-CN" altLang="en-US" sz="4000" dirty="0">
              <a:solidFill>
                <a:srgbClr val="2B579A"/>
              </a:solidFill>
              <a:ea typeface="Microsoft YaHei" panose="020B0503020204020204" pitchFamily="34" charset="-122"/>
            </a:endParaRPr>
          </a:p>
        </p:txBody>
      </p:sp>
      <p:cxnSp>
        <p:nvCxnSpPr>
          <p:cNvPr id="32" name="直接连接符 31"/>
          <p:cNvCxnSpPr>
            <a:cxnSpLocks/>
          </p:cNvCxnSpPr>
          <p:nvPr/>
        </p:nvCxnSpPr>
        <p:spPr>
          <a:xfrm>
            <a:off x="328803" y="1175657"/>
            <a:ext cx="8011333" cy="0"/>
          </a:xfrm>
          <a:prstGeom prst="line">
            <a:avLst/>
          </a:prstGeom>
          <a:ln w="57150">
            <a:gradFill flip="none" rotWithShape="1">
              <a:gsLst>
                <a:gs pos="0">
                  <a:schemeClr val="accent1">
                    <a:lumMod val="5000"/>
                    <a:lumOff val="95000"/>
                    <a:alpha val="80000"/>
                  </a:schemeClr>
                </a:gs>
                <a:gs pos="51000">
                  <a:srgbClr val="2B579A"/>
                </a:gs>
                <a:gs pos="100000">
                  <a:schemeClr val="bg1">
                    <a:alpha val="80000"/>
                  </a:schemeClr>
                </a:gs>
              </a:gsLst>
              <a:path path="circle">
                <a:fillToRect r="100000" b="100000"/>
              </a:path>
              <a:tileRect l="-100000" t="-10000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椭圆 40"/>
          <p:cNvSpPr/>
          <p:nvPr/>
        </p:nvSpPr>
        <p:spPr>
          <a:xfrm>
            <a:off x="11559625" y="145184"/>
            <a:ext cx="221064" cy="221064"/>
          </a:xfrm>
          <a:prstGeom prst="ellipse">
            <a:avLst/>
          </a:prstGeom>
          <a:solidFill>
            <a:srgbClr val="2B579A">
              <a:alpha val="72000"/>
            </a:srgbClr>
          </a:solidFill>
          <a:ln>
            <a:noFill/>
          </a:ln>
          <a:effectLst>
            <a:outerShdw blurRad="76200" dist="38100" dir="2700000" algn="tl" rotWithShape="0">
              <a:srgbClr val="2B579A">
                <a:alpha val="6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2" name="椭圆 41"/>
          <p:cNvSpPr/>
          <p:nvPr/>
        </p:nvSpPr>
        <p:spPr>
          <a:xfrm>
            <a:off x="10966230" y="1358203"/>
            <a:ext cx="309823" cy="309823"/>
          </a:xfrm>
          <a:prstGeom prst="ellipse">
            <a:avLst/>
          </a:prstGeom>
          <a:solidFill>
            <a:srgbClr val="2B579A"/>
          </a:solidFill>
          <a:ln>
            <a:noFill/>
          </a:ln>
          <a:effectLst>
            <a:outerShdw blurRad="76200" dist="38100" dir="2700000" algn="tl" rotWithShape="0">
              <a:srgbClr val="2B579A">
                <a:alpha val="6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3" name="椭圆 42"/>
          <p:cNvSpPr/>
          <p:nvPr/>
        </p:nvSpPr>
        <p:spPr>
          <a:xfrm>
            <a:off x="11741499" y="848430"/>
            <a:ext cx="221064" cy="221064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4" name="椭圆 43"/>
          <p:cNvSpPr/>
          <p:nvPr/>
        </p:nvSpPr>
        <p:spPr>
          <a:xfrm>
            <a:off x="10539969" y="706657"/>
            <a:ext cx="147376" cy="147376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椭圆 36">
            <a:extLst>
              <a:ext uri="{FF2B5EF4-FFF2-40B4-BE49-F238E27FC236}">
                <a16:creationId xmlns:a16="http://schemas.microsoft.com/office/drawing/2014/main" id="{A00A0B63-1ED8-0C6A-E95D-1CC6F17BA567}"/>
              </a:ext>
            </a:extLst>
          </p:cNvPr>
          <p:cNvSpPr/>
          <p:nvPr/>
        </p:nvSpPr>
        <p:spPr>
          <a:xfrm>
            <a:off x="1497427" y="5424061"/>
            <a:ext cx="221064" cy="221064"/>
          </a:xfrm>
          <a:prstGeom prst="ellipse">
            <a:avLst/>
          </a:prstGeom>
          <a:solidFill>
            <a:srgbClr val="2B579A">
              <a:alpha val="72000"/>
            </a:srgbClr>
          </a:solidFill>
          <a:ln>
            <a:noFill/>
          </a:ln>
          <a:effectLst>
            <a:outerShdw blurRad="76200" dist="38100" dir="2700000" algn="tl" rotWithShape="0">
              <a:srgbClr val="2B579A">
                <a:alpha val="6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椭圆 37">
            <a:extLst>
              <a:ext uri="{FF2B5EF4-FFF2-40B4-BE49-F238E27FC236}">
                <a16:creationId xmlns:a16="http://schemas.microsoft.com/office/drawing/2014/main" id="{FA30872F-0765-D4FF-EBA6-1CE7EDF13E05}"/>
              </a:ext>
            </a:extLst>
          </p:cNvPr>
          <p:cNvSpPr/>
          <p:nvPr/>
        </p:nvSpPr>
        <p:spPr>
          <a:xfrm>
            <a:off x="173892" y="6462369"/>
            <a:ext cx="309823" cy="309823"/>
          </a:xfrm>
          <a:prstGeom prst="ellipse">
            <a:avLst/>
          </a:prstGeom>
          <a:solidFill>
            <a:srgbClr val="2B579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椭圆 38">
            <a:extLst>
              <a:ext uri="{FF2B5EF4-FFF2-40B4-BE49-F238E27FC236}">
                <a16:creationId xmlns:a16="http://schemas.microsoft.com/office/drawing/2014/main" id="{E61F0E7D-BBAF-308A-8C0D-B53D74658198}"/>
              </a:ext>
            </a:extLst>
          </p:cNvPr>
          <p:cNvSpPr/>
          <p:nvPr/>
        </p:nvSpPr>
        <p:spPr>
          <a:xfrm>
            <a:off x="70334" y="5388230"/>
            <a:ext cx="221064" cy="221064"/>
          </a:xfrm>
          <a:prstGeom prst="ellipse">
            <a:avLst/>
          </a:prstGeom>
          <a:ln>
            <a:noFill/>
          </a:ln>
          <a:effectLst>
            <a:outerShdw blurRad="76200" dist="38100" dir="2700000" algn="tl" rotWithShape="0">
              <a:srgbClr val="2B579A">
                <a:alpha val="6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椭圆 39">
            <a:extLst>
              <a:ext uri="{FF2B5EF4-FFF2-40B4-BE49-F238E27FC236}">
                <a16:creationId xmlns:a16="http://schemas.microsoft.com/office/drawing/2014/main" id="{3483E749-2E1E-9F65-B698-E5286236BEF2}"/>
              </a:ext>
            </a:extLst>
          </p:cNvPr>
          <p:cNvSpPr/>
          <p:nvPr/>
        </p:nvSpPr>
        <p:spPr>
          <a:xfrm>
            <a:off x="829845" y="5044364"/>
            <a:ext cx="147376" cy="147376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55BD4F84-FBF1-3B95-A986-0A29484B2CA2}"/>
                  </a:ext>
                </a:extLst>
              </p:cNvPr>
              <p:cNvSpPr txBox="1"/>
              <p:nvPr/>
            </p:nvSpPr>
            <p:spPr>
              <a:xfrm>
                <a:off x="3779692" y="1281655"/>
                <a:ext cx="4710007" cy="1070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𝐻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𝑁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, 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h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)=−</m:t>
                      </m:r>
                      <m:nary>
                        <m:naryPr>
                          <m:chr m:val="∑"/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𝑁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−1</m:t>
                          </m:r>
                        </m:sup>
                        <m:e>
                          <m:sSubSup>
                            <m:sSubSup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𝜎</m:t>
                              </m:r>
                            </m:e>
                            <m:sub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  <m:sup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𝑧</m:t>
                              </m:r>
                            </m:sup>
                          </m:sSubSup>
                          <m:sSubSup>
                            <m:sSubSup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𝜎</m:t>
                              </m:r>
                            </m:e>
                            <m:sub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+1</m:t>
                              </m:r>
                            </m:sub>
                            <m:sup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𝑧</m:t>
                              </m:r>
                            </m:sup>
                          </m:sSubSup>
                        </m:e>
                      </m:nary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h</m:t>
                      </m:r>
                      <m:nary>
                        <m:naryPr>
                          <m:chr m:val="∑"/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𝑁</m:t>
                          </m:r>
                        </m:sup>
                        <m:e>
                          <m:sSubSup>
                            <m:sSubSup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𝜎</m:t>
                              </m:r>
                            </m:e>
                            <m:sub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  <m:sup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sup>
                          </m:sSubSup>
                        </m:e>
                      </m:nary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55BD4F84-FBF1-3B95-A986-0A29484B2CA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79692" y="1281655"/>
                <a:ext cx="4710007" cy="1070999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8" name="Picture 7">
            <a:extLst>
              <a:ext uri="{FF2B5EF4-FFF2-40B4-BE49-F238E27FC236}">
                <a16:creationId xmlns:a16="http://schemas.microsoft.com/office/drawing/2014/main" id="{06BDD762-866B-1AEC-144D-3DC146124BE5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964990" y="2352654"/>
            <a:ext cx="8262019" cy="44448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40889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Graphic 7">
            <a:extLst>
              <a:ext uri="{FF2B5EF4-FFF2-40B4-BE49-F238E27FC236}">
                <a16:creationId xmlns:a16="http://schemas.microsoft.com/office/drawing/2014/main" id="{CC7A8C2F-0E36-B81D-F3AA-B5AA95CF007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718491" y="2395279"/>
            <a:ext cx="8309297" cy="4376913"/>
          </a:xfrm>
          <a:prstGeom prst="rect">
            <a:avLst/>
          </a:prstGeom>
        </p:spPr>
      </p:pic>
      <p:sp>
        <p:nvSpPr>
          <p:cNvPr id="30" name="文本框 29"/>
          <p:cNvSpPr txBox="1"/>
          <p:nvPr/>
        </p:nvSpPr>
        <p:spPr>
          <a:xfrm>
            <a:off x="328803" y="426402"/>
            <a:ext cx="801133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4000" dirty="0">
                <a:solidFill>
                  <a:srgbClr val="2B579A"/>
                </a:solidFill>
                <a:ea typeface="Microsoft YaHei" panose="020B0503020204020204" pitchFamily="34" charset="-122"/>
              </a:rPr>
              <a:t>Finite-size scaling</a:t>
            </a:r>
            <a:endParaRPr lang="zh-CN" altLang="en-US" sz="4000" dirty="0">
              <a:solidFill>
                <a:srgbClr val="2B579A"/>
              </a:solidFill>
              <a:ea typeface="Microsoft YaHei" panose="020B0503020204020204" pitchFamily="34" charset="-122"/>
            </a:endParaRPr>
          </a:p>
        </p:txBody>
      </p:sp>
      <p:cxnSp>
        <p:nvCxnSpPr>
          <p:cNvPr id="32" name="直接连接符 31"/>
          <p:cNvCxnSpPr>
            <a:cxnSpLocks/>
          </p:cNvCxnSpPr>
          <p:nvPr/>
        </p:nvCxnSpPr>
        <p:spPr>
          <a:xfrm>
            <a:off x="328803" y="1175657"/>
            <a:ext cx="8011333" cy="0"/>
          </a:xfrm>
          <a:prstGeom prst="line">
            <a:avLst/>
          </a:prstGeom>
          <a:ln w="57150">
            <a:gradFill flip="none" rotWithShape="1">
              <a:gsLst>
                <a:gs pos="0">
                  <a:schemeClr val="accent1">
                    <a:lumMod val="5000"/>
                    <a:lumOff val="95000"/>
                    <a:alpha val="80000"/>
                  </a:schemeClr>
                </a:gs>
                <a:gs pos="51000">
                  <a:srgbClr val="2B579A"/>
                </a:gs>
                <a:gs pos="100000">
                  <a:schemeClr val="bg1">
                    <a:alpha val="80000"/>
                  </a:schemeClr>
                </a:gs>
              </a:gsLst>
              <a:path path="circle">
                <a:fillToRect r="100000" b="100000"/>
              </a:path>
              <a:tileRect l="-100000" t="-10000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椭圆 40"/>
          <p:cNvSpPr/>
          <p:nvPr/>
        </p:nvSpPr>
        <p:spPr>
          <a:xfrm>
            <a:off x="11559625" y="145184"/>
            <a:ext cx="221064" cy="221064"/>
          </a:xfrm>
          <a:prstGeom prst="ellipse">
            <a:avLst/>
          </a:prstGeom>
          <a:solidFill>
            <a:srgbClr val="2B579A">
              <a:alpha val="72000"/>
            </a:srgbClr>
          </a:solidFill>
          <a:ln>
            <a:noFill/>
          </a:ln>
          <a:effectLst>
            <a:outerShdw blurRad="76200" dist="38100" dir="2700000" algn="tl" rotWithShape="0">
              <a:srgbClr val="2B579A">
                <a:alpha val="6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2" name="椭圆 41"/>
          <p:cNvSpPr/>
          <p:nvPr/>
        </p:nvSpPr>
        <p:spPr>
          <a:xfrm>
            <a:off x="10966230" y="1358203"/>
            <a:ext cx="309823" cy="309823"/>
          </a:xfrm>
          <a:prstGeom prst="ellipse">
            <a:avLst/>
          </a:prstGeom>
          <a:solidFill>
            <a:srgbClr val="2B579A"/>
          </a:solidFill>
          <a:ln>
            <a:noFill/>
          </a:ln>
          <a:effectLst>
            <a:outerShdw blurRad="76200" dist="38100" dir="2700000" algn="tl" rotWithShape="0">
              <a:srgbClr val="2B579A">
                <a:alpha val="6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3" name="椭圆 42"/>
          <p:cNvSpPr/>
          <p:nvPr/>
        </p:nvSpPr>
        <p:spPr>
          <a:xfrm>
            <a:off x="11741499" y="848430"/>
            <a:ext cx="221064" cy="221064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4" name="椭圆 43"/>
          <p:cNvSpPr/>
          <p:nvPr/>
        </p:nvSpPr>
        <p:spPr>
          <a:xfrm>
            <a:off x="10539969" y="706657"/>
            <a:ext cx="147376" cy="147376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5B015998-5822-E0D2-64E8-197FF92137E9}"/>
                  </a:ext>
                </a:extLst>
              </p:cNvPr>
              <p:cNvSpPr txBox="1"/>
              <p:nvPr/>
            </p:nvSpPr>
            <p:spPr>
              <a:xfrm>
                <a:off x="2989763" y="1517879"/>
                <a:ext cx="2553007" cy="64581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ad>
                        <m:radPr>
                          <m:degHide m:val="on"/>
                          <m:ctrlPr>
                            <a:rPr lang="en-US" sz="2400" i="1" smtClean="0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d>
                            <m:dPr>
                              <m:begChr m:val="⟨"/>
                              <m:endChr m:val="⟩"/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Sup>
                                <m:sSubSupPr>
                                  <m:ctrlP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𝑚</m:t>
                                  </m:r>
                                </m:e>
                                <m:sub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𝑧</m:t>
                                  </m:r>
                                </m:sub>
                                <m:sup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bSup>
                            </m:e>
                          </m:d>
                        </m:e>
                      </m:rad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d>
                            <m:dPr>
                              <m:begChr m:val=""/>
                              <m:endChr m:val="|"/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>
                                  <a:latin typeface="Cambria Math" panose="02040503050406030204" pitchFamily="18" charset="0"/>
                                </a:rPr>
                                <m:t>​</m:t>
                              </m:r>
                            </m:e>
                          </m:d>
                        </m:e>
                        <m:sub>
                          <m:sSub>
                            <m:sSub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h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</m:sub>
                          </m:sSub>
                        </m:sub>
                      </m:sSub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∼</m:t>
                      </m:r>
                      <m:sSup>
                        <m:sSup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𝑁</m:t>
                          </m:r>
                        </m:e>
                        <m:sup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𝛽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/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𝜈</m:t>
                          </m:r>
                        </m:sup>
                      </m:sSup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5B015998-5822-E0D2-64E8-197FF92137E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89763" y="1517879"/>
                <a:ext cx="2553007" cy="645818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椭圆 36">
            <a:extLst>
              <a:ext uri="{FF2B5EF4-FFF2-40B4-BE49-F238E27FC236}">
                <a16:creationId xmlns:a16="http://schemas.microsoft.com/office/drawing/2014/main" id="{A00A0B63-1ED8-0C6A-E95D-1CC6F17BA567}"/>
              </a:ext>
            </a:extLst>
          </p:cNvPr>
          <p:cNvSpPr/>
          <p:nvPr/>
        </p:nvSpPr>
        <p:spPr>
          <a:xfrm>
            <a:off x="1497427" y="5424061"/>
            <a:ext cx="221064" cy="221064"/>
          </a:xfrm>
          <a:prstGeom prst="ellipse">
            <a:avLst/>
          </a:prstGeom>
          <a:solidFill>
            <a:srgbClr val="2B579A">
              <a:alpha val="72000"/>
            </a:srgbClr>
          </a:solidFill>
          <a:ln>
            <a:noFill/>
          </a:ln>
          <a:effectLst>
            <a:outerShdw blurRad="76200" dist="38100" dir="2700000" algn="tl" rotWithShape="0">
              <a:srgbClr val="2B579A">
                <a:alpha val="6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椭圆 37">
            <a:extLst>
              <a:ext uri="{FF2B5EF4-FFF2-40B4-BE49-F238E27FC236}">
                <a16:creationId xmlns:a16="http://schemas.microsoft.com/office/drawing/2014/main" id="{FA30872F-0765-D4FF-EBA6-1CE7EDF13E05}"/>
              </a:ext>
            </a:extLst>
          </p:cNvPr>
          <p:cNvSpPr/>
          <p:nvPr/>
        </p:nvSpPr>
        <p:spPr>
          <a:xfrm>
            <a:off x="173892" y="6462369"/>
            <a:ext cx="309823" cy="309823"/>
          </a:xfrm>
          <a:prstGeom prst="ellipse">
            <a:avLst/>
          </a:prstGeom>
          <a:solidFill>
            <a:srgbClr val="2B579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椭圆 38">
            <a:extLst>
              <a:ext uri="{FF2B5EF4-FFF2-40B4-BE49-F238E27FC236}">
                <a16:creationId xmlns:a16="http://schemas.microsoft.com/office/drawing/2014/main" id="{E61F0E7D-BBAF-308A-8C0D-B53D74658198}"/>
              </a:ext>
            </a:extLst>
          </p:cNvPr>
          <p:cNvSpPr/>
          <p:nvPr/>
        </p:nvSpPr>
        <p:spPr>
          <a:xfrm>
            <a:off x="70334" y="5388230"/>
            <a:ext cx="221064" cy="221064"/>
          </a:xfrm>
          <a:prstGeom prst="ellipse">
            <a:avLst/>
          </a:prstGeom>
          <a:ln>
            <a:noFill/>
          </a:ln>
          <a:effectLst>
            <a:outerShdw blurRad="76200" dist="38100" dir="2700000" algn="tl" rotWithShape="0">
              <a:srgbClr val="2B579A">
                <a:alpha val="6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椭圆 39">
            <a:extLst>
              <a:ext uri="{FF2B5EF4-FFF2-40B4-BE49-F238E27FC236}">
                <a16:creationId xmlns:a16="http://schemas.microsoft.com/office/drawing/2014/main" id="{3483E749-2E1E-9F65-B698-E5286236BEF2}"/>
              </a:ext>
            </a:extLst>
          </p:cNvPr>
          <p:cNvSpPr/>
          <p:nvPr/>
        </p:nvSpPr>
        <p:spPr>
          <a:xfrm>
            <a:off x="829845" y="5044364"/>
            <a:ext cx="147376" cy="147376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A6DC3FD3-2D57-AD87-F0D6-F2FDD7AC5264}"/>
                  </a:ext>
                </a:extLst>
              </p:cNvPr>
              <p:cNvSpPr txBox="1"/>
              <p:nvPr/>
            </p:nvSpPr>
            <p:spPr>
              <a:xfrm>
                <a:off x="6185647" y="1517879"/>
                <a:ext cx="2559547" cy="52405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r>
                  <a:rPr lang="en-US" sz="2400" dirty="0"/>
                  <a:t>1D TFI: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𝛽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8</m:t>
                        </m:r>
                      </m:den>
                    </m:f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𝜈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endParaRPr lang="en-US" sz="2400" dirty="0"/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A6DC3FD3-2D57-AD87-F0D6-F2FDD7AC526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85647" y="1517879"/>
                <a:ext cx="2559547" cy="524054"/>
              </a:xfrm>
              <a:prstGeom prst="rect">
                <a:avLst/>
              </a:prstGeom>
              <a:blipFill>
                <a:blip r:embed="rId6"/>
                <a:stretch>
                  <a:fillRect l="-7381" t="-3488" b="-197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2717870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文本框 29"/>
          <p:cNvSpPr txBox="1"/>
          <p:nvPr/>
        </p:nvSpPr>
        <p:spPr>
          <a:xfrm>
            <a:off x="328803" y="426402"/>
            <a:ext cx="801133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4000" dirty="0">
                <a:solidFill>
                  <a:srgbClr val="2B579A"/>
                </a:solidFill>
                <a:ea typeface="Microsoft YaHei" panose="020B0503020204020204" pitchFamily="34" charset="-122"/>
              </a:rPr>
              <a:t>Many-body wave function</a:t>
            </a:r>
            <a:endParaRPr lang="zh-CN" altLang="en-US" sz="4000" dirty="0">
              <a:solidFill>
                <a:srgbClr val="2B579A"/>
              </a:solidFill>
              <a:ea typeface="Microsoft YaHei" panose="020B0503020204020204" pitchFamily="34" charset="-122"/>
            </a:endParaRPr>
          </a:p>
        </p:txBody>
      </p:sp>
      <p:cxnSp>
        <p:nvCxnSpPr>
          <p:cNvPr id="32" name="直接连接符 31"/>
          <p:cNvCxnSpPr>
            <a:cxnSpLocks/>
          </p:cNvCxnSpPr>
          <p:nvPr/>
        </p:nvCxnSpPr>
        <p:spPr>
          <a:xfrm>
            <a:off x="328803" y="1175657"/>
            <a:ext cx="8011333" cy="0"/>
          </a:xfrm>
          <a:prstGeom prst="line">
            <a:avLst/>
          </a:prstGeom>
          <a:ln w="57150">
            <a:gradFill flip="none" rotWithShape="1">
              <a:gsLst>
                <a:gs pos="0">
                  <a:schemeClr val="accent1">
                    <a:lumMod val="5000"/>
                    <a:lumOff val="95000"/>
                    <a:alpha val="80000"/>
                  </a:schemeClr>
                </a:gs>
                <a:gs pos="51000">
                  <a:srgbClr val="2B579A"/>
                </a:gs>
                <a:gs pos="100000">
                  <a:schemeClr val="bg1">
                    <a:alpha val="80000"/>
                  </a:schemeClr>
                </a:gs>
              </a:gsLst>
              <a:path path="circle">
                <a:fillToRect r="100000" b="100000"/>
              </a:path>
              <a:tileRect l="-100000" t="-10000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椭圆 40"/>
          <p:cNvSpPr/>
          <p:nvPr/>
        </p:nvSpPr>
        <p:spPr>
          <a:xfrm>
            <a:off x="11559625" y="145184"/>
            <a:ext cx="221064" cy="221064"/>
          </a:xfrm>
          <a:prstGeom prst="ellipse">
            <a:avLst/>
          </a:prstGeom>
          <a:solidFill>
            <a:srgbClr val="2B579A">
              <a:alpha val="72000"/>
            </a:srgbClr>
          </a:solidFill>
          <a:ln>
            <a:noFill/>
          </a:ln>
          <a:effectLst>
            <a:outerShdw blurRad="76200" dist="38100" dir="2700000" algn="tl" rotWithShape="0">
              <a:srgbClr val="2B579A">
                <a:alpha val="6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2" name="椭圆 41"/>
          <p:cNvSpPr/>
          <p:nvPr/>
        </p:nvSpPr>
        <p:spPr>
          <a:xfrm>
            <a:off x="10966230" y="1358203"/>
            <a:ext cx="309823" cy="309823"/>
          </a:xfrm>
          <a:prstGeom prst="ellipse">
            <a:avLst/>
          </a:prstGeom>
          <a:solidFill>
            <a:srgbClr val="2B579A"/>
          </a:solidFill>
          <a:ln>
            <a:noFill/>
          </a:ln>
          <a:effectLst>
            <a:outerShdw blurRad="76200" dist="38100" dir="2700000" algn="tl" rotWithShape="0">
              <a:srgbClr val="2B579A">
                <a:alpha val="6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3" name="椭圆 42"/>
          <p:cNvSpPr/>
          <p:nvPr/>
        </p:nvSpPr>
        <p:spPr>
          <a:xfrm>
            <a:off x="11741499" y="848430"/>
            <a:ext cx="221064" cy="221064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4" name="椭圆 43"/>
          <p:cNvSpPr/>
          <p:nvPr/>
        </p:nvSpPr>
        <p:spPr>
          <a:xfrm>
            <a:off x="10539969" y="706657"/>
            <a:ext cx="147376" cy="147376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733912FE-2084-47E0-907B-6DDECAB3532C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1532324"/>
                <a:ext cx="10515600" cy="4351338"/>
              </a:xfrm>
            </p:spPr>
            <p:txBody>
              <a:bodyPr>
                <a:normAutofit/>
              </a:bodyPr>
              <a:lstStyle/>
              <a:p>
                <a:pPr>
                  <a:lnSpc>
                    <a:spcPct val="150000"/>
                  </a:lnSpc>
                </a:pPr>
                <a14:m>
                  <m:oMath xmlns:m="http://schemas.openxmlformats.org/officeDocument/2006/math">
                    <m:d>
                      <m:dPr>
                        <m:begChr m:val="|"/>
                        <m:endChr m:val="⟩"/>
                        <m:ctrlPr>
                          <a:rPr lang="en-US" sz="280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US" sz="2800">
                            <a:latin typeface="Cambria Math" panose="02040503050406030204" pitchFamily="18" charset="0"/>
                          </a:rPr>
                          <m:t>Ψ</m:t>
                        </m:r>
                      </m:e>
                    </m:d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b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00⋯0</m:t>
                        </m:r>
                      </m:sub>
                    </m:sSub>
                    <m:d>
                      <m:dPr>
                        <m:begChr m:val="|"/>
                        <m:endChr m:val="⟩"/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00⋯0</m:t>
                        </m:r>
                      </m:e>
                    </m:d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00⋯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d>
                      <m:dPr>
                        <m:begChr m:val="|"/>
                        <m:endChr m:val="⟩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00⋯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+⋯+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11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⋯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d>
                      <m:dPr>
                        <m:begChr m:val="|"/>
                        <m:endChr m:val="⟩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11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⋯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e>
                    </m:d>
                  </m:oMath>
                </a14:m>
                <a:endParaRPr lang="en-US" i="1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733912FE-2084-47E0-907B-6DDECAB3532C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532324"/>
                <a:ext cx="10515600" cy="4351338"/>
              </a:xfr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9" name="椭圆 36">
            <a:extLst>
              <a:ext uri="{FF2B5EF4-FFF2-40B4-BE49-F238E27FC236}">
                <a16:creationId xmlns:a16="http://schemas.microsoft.com/office/drawing/2014/main" id="{E9D152E9-65DB-4276-90DB-7FE833904EBB}"/>
              </a:ext>
            </a:extLst>
          </p:cNvPr>
          <p:cNvSpPr/>
          <p:nvPr/>
        </p:nvSpPr>
        <p:spPr>
          <a:xfrm>
            <a:off x="1497427" y="5424061"/>
            <a:ext cx="221064" cy="221064"/>
          </a:xfrm>
          <a:prstGeom prst="ellipse">
            <a:avLst/>
          </a:prstGeom>
          <a:solidFill>
            <a:srgbClr val="2B579A">
              <a:alpha val="72000"/>
            </a:srgbClr>
          </a:solidFill>
          <a:ln>
            <a:noFill/>
          </a:ln>
          <a:effectLst>
            <a:outerShdw blurRad="76200" dist="38100" dir="2700000" algn="tl" rotWithShape="0">
              <a:srgbClr val="2B579A">
                <a:alpha val="6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0" name="椭圆 37">
            <a:extLst>
              <a:ext uri="{FF2B5EF4-FFF2-40B4-BE49-F238E27FC236}">
                <a16:creationId xmlns:a16="http://schemas.microsoft.com/office/drawing/2014/main" id="{E3D200CA-57FF-489F-90E4-51BB5F74677A}"/>
              </a:ext>
            </a:extLst>
          </p:cNvPr>
          <p:cNvSpPr/>
          <p:nvPr/>
        </p:nvSpPr>
        <p:spPr>
          <a:xfrm>
            <a:off x="173892" y="6462369"/>
            <a:ext cx="309823" cy="309823"/>
          </a:xfrm>
          <a:prstGeom prst="ellipse">
            <a:avLst/>
          </a:prstGeom>
          <a:solidFill>
            <a:srgbClr val="2B579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1" name="椭圆 38">
            <a:extLst>
              <a:ext uri="{FF2B5EF4-FFF2-40B4-BE49-F238E27FC236}">
                <a16:creationId xmlns:a16="http://schemas.microsoft.com/office/drawing/2014/main" id="{70332924-5AFF-4973-BF0C-21B4049052F8}"/>
              </a:ext>
            </a:extLst>
          </p:cNvPr>
          <p:cNvSpPr/>
          <p:nvPr/>
        </p:nvSpPr>
        <p:spPr>
          <a:xfrm>
            <a:off x="70334" y="5388230"/>
            <a:ext cx="221064" cy="221064"/>
          </a:xfrm>
          <a:prstGeom prst="ellipse">
            <a:avLst/>
          </a:prstGeom>
          <a:ln>
            <a:noFill/>
          </a:ln>
          <a:effectLst>
            <a:outerShdw blurRad="76200" dist="38100" dir="2700000" algn="tl" rotWithShape="0">
              <a:srgbClr val="2B579A">
                <a:alpha val="6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2" name="椭圆 39">
            <a:extLst>
              <a:ext uri="{FF2B5EF4-FFF2-40B4-BE49-F238E27FC236}">
                <a16:creationId xmlns:a16="http://schemas.microsoft.com/office/drawing/2014/main" id="{D3F2E244-AA46-4D4B-99AF-65EAC1DDBBCB}"/>
              </a:ext>
            </a:extLst>
          </p:cNvPr>
          <p:cNvSpPr/>
          <p:nvPr/>
        </p:nvSpPr>
        <p:spPr>
          <a:xfrm>
            <a:off x="829845" y="5044364"/>
            <a:ext cx="147376" cy="147376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Left Brace 1">
            <a:extLst>
              <a:ext uri="{FF2B5EF4-FFF2-40B4-BE49-F238E27FC236}">
                <a16:creationId xmlns:a16="http://schemas.microsoft.com/office/drawing/2014/main" id="{0A563D35-5C85-B976-1602-CAEE6ABE9984}"/>
              </a:ext>
            </a:extLst>
          </p:cNvPr>
          <p:cNvSpPr/>
          <p:nvPr/>
        </p:nvSpPr>
        <p:spPr>
          <a:xfrm rot="16200000">
            <a:off x="5938914" y="-1528685"/>
            <a:ext cx="221245" cy="7892219"/>
          </a:xfrm>
          <a:prstGeom prst="leftBrace">
            <a:avLst>
              <a:gd name="adj1" fmla="val 144333"/>
              <a:gd name="adj2" fmla="val 50000"/>
            </a:avLst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16BE00E6-2AC6-DB6B-DD34-D0AE894E8A31}"/>
                  </a:ext>
                </a:extLst>
              </p:cNvPr>
              <p:cNvSpPr txBox="1"/>
              <p:nvPr/>
            </p:nvSpPr>
            <p:spPr>
              <a:xfrm>
                <a:off x="5305139" y="2528047"/>
                <a:ext cx="1488794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</m:oMath>
                </a14:m>
                <a:r>
                  <a:rPr lang="en-US" sz="2400" dirty="0"/>
                  <a:t> terms</a:t>
                </a:r>
                <a:endParaRPr lang="en-US" sz="2000" dirty="0"/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16BE00E6-2AC6-DB6B-DD34-D0AE894E8A3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05139" y="2528047"/>
                <a:ext cx="1488794" cy="461665"/>
              </a:xfrm>
              <a:prstGeom prst="rect">
                <a:avLst/>
              </a:prstGeom>
              <a:blipFill>
                <a:blip r:embed="rId4"/>
                <a:stretch>
                  <a:fillRect l="-820" t="-10667" b="-30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5" name="Group 4">
            <a:extLst>
              <a:ext uri="{FF2B5EF4-FFF2-40B4-BE49-F238E27FC236}">
                <a16:creationId xmlns:a16="http://schemas.microsoft.com/office/drawing/2014/main" id="{9D34B033-7F0C-69D1-3D01-5D92AF1620E5}"/>
              </a:ext>
            </a:extLst>
          </p:cNvPr>
          <p:cNvGrpSpPr/>
          <p:nvPr/>
        </p:nvGrpSpPr>
        <p:grpSpPr>
          <a:xfrm>
            <a:off x="3221315" y="3947638"/>
            <a:ext cx="4852082" cy="1966802"/>
            <a:chOff x="3681140" y="4057514"/>
            <a:chExt cx="4852082" cy="1966802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" name="TextBox 5">
                  <a:extLst>
                    <a:ext uri="{FF2B5EF4-FFF2-40B4-BE49-F238E27FC236}">
                      <a16:creationId xmlns:a16="http://schemas.microsoft.com/office/drawing/2014/main" id="{E4DA1A64-8422-A8BB-B887-F2B7F9BCCB46}"/>
                    </a:ext>
                  </a:extLst>
                </p:cNvPr>
                <p:cNvSpPr txBox="1"/>
                <p:nvPr/>
              </p:nvSpPr>
              <p:spPr>
                <a:xfrm>
                  <a:off x="3681140" y="4377735"/>
                  <a:ext cx="4305281" cy="1628010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acc>
                          <m:accPr>
                            <m:chr m:val="̂"/>
                            <m:ctrlP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𝐻</m:t>
                            </m:r>
                          </m:e>
                        </m:acc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d>
                          <m:dPr>
                            <m:ctrlP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m>
                              <m:mPr>
                                <m:mcs>
                                  <m:mc>
                                    <m:mcPr>
                                      <m:count m:val="4"/>
                                      <m:mcJc m:val="center"/>
                                    </m:mcPr>
                                  </m:mc>
                                </m:mcs>
                                <m:ctrlPr>
                                  <a:rPr lang="en-US" sz="28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mPr>
                              <m:mr>
                                <m:e>
                                  <m:sSub>
                                    <m:sSubPr>
                                      <m:ctrlPr>
                                        <a:rPr lang="en-US" sz="28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m:rPr>
                                          <m:brk m:alnAt="7"/>
                                        </m:rPr>
                                        <a:rPr lang="en-US" sz="2800" b="0" i="1" smtClean="0">
                                          <a:latin typeface="Cambria Math" panose="02040503050406030204" pitchFamily="18" charset="0"/>
                                        </a:rPr>
                                        <m:t>𝐻</m:t>
                                      </m:r>
                                    </m:e>
                                    <m:sub>
                                      <m:r>
                                        <a:rPr lang="en-US" sz="2800" b="0" i="1" smtClean="0">
                                          <a:latin typeface="Cambria Math" panose="02040503050406030204" pitchFamily="18" charset="0"/>
                                        </a:rPr>
                                        <m:t>11</m:t>
                                      </m:r>
                                    </m:sub>
                                  </m:sSub>
                                </m:e>
                                <m:e>
                                  <m:r>
                                    <a:rPr lang="en-US" sz="2800" b="0" i="1" smtClean="0">
                                      <a:latin typeface="Cambria Math" panose="02040503050406030204" pitchFamily="18" charset="0"/>
                                    </a:rPr>
                                    <m:t>⋯</m:t>
                                  </m:r>
                                </m:e>
                                <m:e>
                                  <m:r>
                                    <a:rPr lang="en-US" sz="2800" i="1">
                                      <a:latin typeface="Cambria Math" panose="02040503050406030204" pitchFamily="18" charset="0"/>
                                    </a:rPr>
                                    <m:t>⋯</m:t>
                                  </m:r>
                                </m:e>
                                <m:e>
                                  <m:sSub>
                                    <m:sSubPr>
                                      <m:ctrlPr>
                                        <a:rPr lang="en-US" sz="28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800" b="0" i="1" smtClean="0">
                                          <a:latin typeface="Cambria Math" panose="02040503050406030204" pitchFamily="18" charset="0"/>
                                        </a:rPr>
                                        <m:t>𝐻</m:t>
                                      </m:r>
                                    </m:e>
                                    <m:sub>
                                      <m:r>
                                        <a:rPr lang="en-US" sz="2800" b="0" i="1" smtClean="0"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  <m:r>
                                        <a:rPr lang="en-US" sz="2800" b="0" i="1" smtClean="0">
                                          <a:latin typeface="Cambria Math" panose="02040503050406030204" pitchFamily="18" charset="0"/>
                                        </a:rPr>
                                        <m:t>𝑁</m:t>
                                      </m:r>
                                    </m:sub>
                                  </m:sSub>
                                </m:e>
                              </m:mr>
                              <m:mr>
                                <m:e>
                                  <m:r>
                                    <a:rPr lang="en-US" sz="2800" b="0" i="1" smtClean="0">
                                      <a:latin typeface="Cambria Math" panose="02040503050406030204" pitchFamily="18" charset="0"/>
                                    </a:rPr>
                                    <m:t>⋮</m:t>
                                  </m:r>
                                </m:e>
                                <m:e>
                                  <m:r>
                                    <a:rPr lang="en-US" sz="2800" i="1">
                                      <a:latin typeface="Cambria Math" panose="02040503050406030204" pitchFamily="18" charset="0"/>
                                    </a:rPr>
                                    <m:t>⋱</m:t>
                                  </m:r>
                                </m:e>
                                <m:e>
                                  <m:r>
                                    <a:rPr lang="en-US" sz="2800" i="1">
                                      <a:latin typeface="Cambria Math" panose="02040503050406030204" pitchFamily="18" charset="0"/>
                                    </a:rPr>
                                    <m:t>⋱</m:t>
                                  </m:r>
                                </m:e>
                                <m:e>
                                  <m:r>
                                    <a:rPr lang="en-US" sz="2800" i="1">
                                      <a:latin typeface="Cambria Math" panose="02040503050406030204" pitchFamily="18" charset="0"/>
                                    </a:rPr>
                                    <m:t>⋮</m:t>
                                  </m:r>
                                </m:e>
                              </m:mr>
                              <m:mr>
                                <m:e>
                                  <m:r>
                                    <a:rPr lang="en-US" sz="2800" i="1">
                                      <a:latin typeface="Cambria Math" panose="02040503050406030204" pitchFamily="18" charset="0"/>
                                    </a:rPr>
                                    <m:t>⋮</m:t>
                                  </m:r>
                                </m:e>
                                <m:e>
                                  <m:r>
                                    <a:rPr lang="en-US" sz="2800" i="1">
                                      <a:latin typeface="Cambria Math" panose="02040503050406030204" pitchFamily="18" charset="0"/>
                                    </a:rPr>
                                    <m:t>⋱</m:t>
                                  </m:r>
                                </m:e>
                                <m:e>
                                  <m:r>
                                    <a:rPr lang="en-US" sz="2800" i="1">
                                      <a:latin typeface="Cambria Math" panose="02040503050406030204" pitchFamily="18" charset="0"/>
                                    </a:rPr>
                                    <m:t>⋱</m:t>
                                  </m:r>
                                </m:e>
                                <m:e>
                                  <m:r>
                                    <a:rPr lang="en-US" sz="2800" i="1">
                                      <a:latin typeface="Cambria Math" panose="02040503050406030204" pitchFamily="18" charset="0"/>
                                    </a:rPr>
                                    <m:t>⋮</m:t>
                                  </m:r>
                                </m:e>
                              </m:mr>
                              <m:mr>
                                <m:e>
                                  <m:sSub>
                                    <m:sSubPr>
                                      <m:ctrlPr>
                                        <a:rPr lang="en-US" sz="28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800" b="0" i="1" smtClean="0">
                                          <a:latin typeface="Cambria Math" panose="02040503050406030204" pitchFamily="18" charset="0"/>
                                        </a:rPr>
                                        <m:t>𝐻</m:t>
                                      </m:r>
                                    </m:e>
                                    <m:sub>
                                      <m:r>
                                        <a:rPr lang="en-US" sz="2800" b="0" i="1" smtClean="0">
                                          <a:latin typeface="Cambria Math" panose="02040503050406030204" pitchFamily="18" charset="0"/>
                                        </a:rPr>
                                        <m:t>𝑁</m:t>
                                      </m:r>
                                      <m:r>
                                        <a:rPr lang="en-US" sz="2800" b="0" i="1" smtClean="0"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sub>
                                  </m:sSub>
                                </m:e>
                                <m:e>
                                  <m:r>
                                    <a:rPr lang="en-US" sz="2800" i="1">
                                      <a:latin typeface="Cambria Math" panose="02040503050406030204" pitchFamily="18" charset="0"/>
                                    </a:rPr>
                                    <m:t>⋯</m:t>
                                  </m:r>
                                </m:e>
                                <m:e>
                                  <m:r>
                                    <a:rPr lang="en-US" sz="2800" i="1">
                                      <a:latin typeface="Cambria Math" panose="02040503050406030204" pitchFamily="18" charset="0"/>
                                    </a:rPr>
                                    <m:t>⋯</m:t>
                                  </m:r>
                                </m:e>
                                <m:e>
                                  <m:sSub>
                                    <m:sSubPr>
                                      <m:ctrlPr>
                                        <a:rPr lang="en-US" sz="28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800" b="0" i="1" smtClean="0">
                                          <a:latin typeface="Cambria Math" panose="02040503050406030204" pitchFamily="18" charset="0"/>
                                        </a:rPr>
                                        <m:t>𝐻</m:t>
                                      </m:r>
                                    </m:e>
                                    <m:sub>
                                      <m:r>
                                        <a:rPr lang="en-US" sz="2800" b="0" i="1" smtClean="0">
                                          <a:latin typeface="Cambria Math" panose="02040503050406030204" pitchFamily="18" charset="0"/>
                                        </a:rPr>
                                        <m:t>𝑁𝑁</m:t>
                                      </m:r>
                                    </m:sub>
                                  </m:sSub>
                                </m:e>
                              </m:mr>
                            </m:m>
                          </m:e>
                        </m:d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6" name="TextBox 5">
                  <a:extLst>
                    <a:ext uri="{FF2B5EF4-FFF2-40B4-BE49-F238E27FC236}">
                      <a16:creationId xmlns:a16="http://schemas.microsoft.com/office/drawing/2014/main" id="{E4DA1A64-8422-A8BB-B887-F2B7F9BCCB46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681140" y="4377735"/>
                  <a:ext cx="4305281" cy="1628010"/>
                </a:xfrm>
                <a:prstGeom prst="rect">
                  <a:avLst/>
                </a:prstGeom>
                <a:blipFill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7" name="Left Brace 6">
              <a:extLst>
                <a:ext uri="{FF2B5EF4-FFF2-40B4-BE49-F238E27FC236}">
                  <a16:creationId xmlns:a16="http://schemas.microsoft.com/office/drawing/2014/main" id="{906D68EA-0D05-65E9-882D-CB2455071D3B}"/>
                </a:ext>
              </a:extLst>
            </p:cNvPr>
            <p:cNvSpPr/>
            <p:nvPr/>
          </p:nvSpPr>
          <p:spPr>
            <a:xfrm rot="10800000">
              <a:off x="8353928" y="4396305"/>
              <a:ext cx="179294" cy="1628011"/>
            </a:xfrm>
            <a:prstGeom prst="leftBrace">
              <a:avLst>
                <a:gd name="adj1" fmla="val 144333"/>
                <a:gd name="adj2" fmla="val 50000"/>
              </a:avLst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" name="Left Brace 7">
              <a:extLst>
                <a:ext uri="{FF2B5EF4-FFF2-40B4-BE49-F238E27FC236}">
                  <a16:creationId xmlns:a16="http://schemas.microsoft.com/office/drawing/2014/main" id="{F7CBDB64-0A21-DA55-4E42-570D12DBE7A0}"/>
                </a:ext>
              </a:extLst>
            </p:cNvPr>
            <p:cNvSpPr/>
            <p:nvPr/>
          </p:nvSpPr>
          <p:spPr>
            <a:xfrm rot="5400000">
              <a:off x="6069928" y="2541004"/>
              <a:ext cx="221820" cy="3254840"/>
            </a:xfrm>
            <a:prstGeom prst="leftBrace">
              <a:avLst>
                <a:gd name="adj1" fmla="val 144333"/>
                <a:gd name="adj2" fmla="val 50000"/>
              </a:avLst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F95E39C2-8074-85D9-ADCC-1ECAB4AF13A3}"/>
                  </a:ext>
                </a:extLst>
              </p:cNvPr>
              <p:cNvSpPr txBox="1"/>
              <p:nvPr/>
            </p:nvSpPr>
            <p:spPr>
              <a:xfrm>
                <a:off x="4976616" y="3547528"/>
                <a:ext cx="1488794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</m:oMath>
                </a14:m>
                <a:r>
                  <a:rPr lang="en-US" sz="2000" dirty="0"/>
                  <a:t> columns</a:t>
                </a:r>
                <a:endParaRPr lang="en-US" dirty="0"/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F95E39C2-8074-85D9-ADCC-1ECAB4AF13A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76616" y="3547528"/>
                <a:ext cx="1488794" cy="400110"/>
              </a:xfrm>
              <a:prstGeom prst="rect">
                <a:avLst/>
              </a:prstGeom>
              <a:blipFill>
                <a:blip r:embed="rId6"/>
                <a:stretch>
                  <a:fillRect t="-9091" b="-257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93223B70-C2C9-1310-D400-2ED83BE6CFC7}"/>
                  </a:ext>
                </a:extLst>
              </p:cNvPr>
              <p:cNvSpPr txBox="1"/>
              <p:nvPr/>
            </p:nvSpPr>
            <p:spPr>
              <a:xfrm rot="5400000">
                <a:off x="7767984" y="4900380"/>
                <a:ext cx="1054668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</m:oMath>
                </a14:m>
                <a:r>
                  <a:rPr lang="en-US" sz="2000" dirty="0"/>
                  <a:t> rows</a:t>
                </a:r>
                <a:endParaRPr lang="en-US" dirty="0"/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93223B70-C2C9-1310-D400-2ED83BE6CFC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5400000">
                <a:off x="7767984" y="4900380"/>
                <a:ext cx="1054668" cy="400110"/>
              </a:xfrm>
              <a:prstGeom prst="rect">
                <a:avLst/>
              </a:prstGeom>
              <a:blipFill>
                <a:blip r:embed="rId7"/>
                <a:stretch>
                  <a:fillRect l="-25758" r="-7576" b="-231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0117CBCC-BD9D-EF31-AEB8-082082A758B9}"/>
                  </a:ext>
                </a:extLst>
              </p:cNvPr>
              <p:cNvSpPr txBox="1"/>
              <p:nvPr/>
            </p:nvSpPr>
            <p:spPr>
              <a:xfrm>
                <a:off x="8752770" y="4250641"/>
                <a:ext cx="2084948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b="0" dirty="0"/>
                  <a:t>2-level system,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sz="2400" dirty="0"/>
                  <a:t> particles</a:t>
                </a:r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0117CBCC-BD9D-EF31-AEB8-082082A758B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52770" y="4250641"/>
                <a:ext cx="2084948" cy="830997"/>
              </a:xfrm>
              <a:prstGeom prst="rect">
                <a:avLst/>
              </a:prstGeom>
              <a:blipFill>
                <a:blip r:embed="rId8"/>
                <a:stretch>
                  <a:fillRect l="-4678" t="-5839" r="-4094" b="-1532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9423980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Graphic 9">
            <a:extLst>
              <a:ext uri="{FF2B5EF4-FFF2-40B4-BE49-F238E27FC236}">
                <a16:creationId xmlns:a16="http://schemas.microsoft.com/office/drawing/2014/main" id="{B6E3F0DD-0B1D-1D40-6F2F-5406F07845D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2584365" y="2826742"/>
            <a:ext cx="7211005" cy="3945450"/>
          </a:xfrm>
          <a:prstGeom prst="rect">
            <a:avLst/>
          </a:prstGeom>
        </p:spPr>
      </p:pic>
      <p:sp>
        <p:nvSpPr>
          <p:cNvPr id="30" name="文本框 29"/>
          <p:cNvSpPr txBox="1"/>
          <p:nvPr/>
        </p:nvSpPr>
        <p:spPr>
          <a:xfrm>
            <a:off x="328803" y="426402"/>
            <a:ext cx="801133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4000" dirty="0">
                <a:solidFill>
                  <a:srgbClr val="2B579A"/>
                </a:solidFill>
                <a:ea typeface="Microsoft YaHei" panose="020B0503020204020204" pitchFamily="34" charset="-122"/>
              </a:rPr>
              <a:t>Predicting field strength</a:t>
            </a:r>
            <a:endParaRPr lang="zh-CN" altLang="en-US" sz="4000" dirty="0">
              <a:solidFill>
                <a:srgbClr val="2B579A"/>
              </a:solidFill>
              <a:ea typeface="Microsoft YaHei" panose="020B0503020204020204" pitchFamily="34" charset="-122"/>
            </a:endParaRPr>
          </a:p>
        </p:txBody>
      </p:sp>
      <p:cxnSp>
        <p:nvCxnSpPr>
          <p:cNvPr id="32" name="直接连接符 31"/>
          <p:cNvCxnSpPr>
            <a:cxnSpLocks/>
          </p:cNvCxnSpPr>
          <p:nvPr/>
        </p:nvCxnSpPr>
        <p:spPr>
          <a:xfrm>
            <a:off x="328803" y="1175657"/>
            <a:ext cx="8011333" cy="0"/>
          </a:xfrm>
          <a:prstGeom prst="line">
            <a:avLst/>
          </a:prstGeom>
          <a:ln w="57150">
            <a:gradFill flip="none" rotWithShape="1">
              <a:gsLst>
                <a:gs pos="0">
                  <a:schemeClr val="accent1">
                    <a:lumMod val="5000"/>
                    <a:lumOff val="95000"/>
                    <a:alpha val="80000"/>
                  </a:schemeClr>
                </a:gs>
                <a:gs pos="51000">
                  <a:srgbClr val="2B579A"/>
                </a:gs>
                <a:gs pos="100000">
                  <a:schemeClr val="bg1">
                    <a:alpha val="80000"/>
                  </a:schemeClr>
                </a:gs>
              </a:gsLst>
              <a:path path="circle">
                <a:fillToRect r="100000" b="100000"/>
              </a:path>
              <a:tileRect l="-100000" t="-10000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椭圆 40"/>
          <p:cNvSpPr/>
          <p:nvPr/>
        </p:nvSpPr>
        <p:spPr>
          <a:xfrm>
            <a:off x="11559625" y="145184"/>
            <a:ext cx="221064" cy="221064"/>
          </a:xfrm>
          <a:prstGeom prst="ellipse">
            <a:avLst/>
          </a:prstGeom>
          <a:solidFill>
            <a:srgbClr val="2B579A">
              <a:alpha val="72000"/>
            </a:srgbClr>
          </a:solidFill>
          <a:ln>
            <a:noFill/>
          </a:ln>
          <a:effectLst>
            <a:outerShdw blurRad="76200" dist="38100" dir="2700000" algn="tl" rotWithShape="0">
              <a:srgbClr val="2B579A">
                <a:alpha val="6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2" name="椭圆 41"/>
          <p:cNvSpPr/>
          <p:nvPr/>
        </p:nvSpPr>
        <p:spPr>
          <a:xfrm>
            <a:off x="10966230" y="1358203"/>
            <a:ext cx="309823" cy="309823"/>
          </a:xfrm>
          <a:prstGeom prst="ellipse">
            <a:avLst/>
          </a:prstGeom>
          <a:solidFill>
            <a:srgbClr val="2B579A"/>
          </a:solidFill>
          <a:ln>
            <a:noFill/>
          </a:ln>
          <a:effectLst>
            <a:outerShdw blurRad="76200" dist="38100" dir="2700000" algn="tl" rotWithShape="0">
              <a:srgbClr val="2B579A">
                <a:alpha val="6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3" name="椭圆 42"/>
          <p:cNvSpPr/>
          <p:nvPr/>
        </p:nvSpPr>
        <p:spPr>
          <a:xfrm>
            <a:off x="11741499" y="848430"/>
            <a:ext cx="221064" cy="221064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4" name="椭圆 43"/>
          <p:cNvSpPr/>
          <p:nvPr/>
        </p:nvSpPr>
        <p:spPr>
          <a:xfrm>
            <a:off x="10539969" y="706657"/>
            <a:ext cx="147376" cy="147376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椭圆 36">
            <a:extLst>
              <a:ext uri="{FF2B5EF4-FFF2-40B4-BE49-F238E27FC236}">
                <a16:creationId xmlns:a16="http://schemas.microsoft.com/office/drawing/2014/main" id="{A00A0B63-1ED8-0C6A-E95D-1CC6F17BA567}"/>
              </a:ext>
            </a:extLst>
          </p:cNvPr>
          <p:cNvSpPr/>
          <p:nvPr/>
        </p:nvSpPr>
        <p:spPr>
          <a:xfrm>
            <a:off x="1497427" y="5424061"/>
            <a:ext cx="221064" cy="221064"/>
          </a:xfrm>
          <a:prstGeom prst="ellipse">
            <a:avLst/>
          </a:prstGeom>
          <a:solidFill>
            <a:srgbClr val="2B579A">
              <a:alpha val="72000"/>
            </a:srgbClr>
          </a:solidFill>
          <a:ln>
            <a:noFill/>
          </a:ln>
          <a:effectLst>
            <a:outerShdw blurRad="76200" dist="38100" dir="2700000" algn="tl" rotWithShape="0">
              <a:srgbClr val="2B579A">
                <a:alpha val="6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椭圆 37">
            <a:extLst>
              <a:ext uri="{FF2B5EF4-FFF2-40B4-BE49-F238E27FC236}">
                <a16:creationId xmlns:a16="http://schemas.microsoft.com/office/drawing/2014/main" id="{FA30872F-0765-D4FF-EBA6-1CE7EDF13E05}"/>
              </a:ext>
            </a:extLst>
          </p:cNvPr>
          <p:cNvSpPr/>
          <p:nvPr/>
        </p:nvSpPr>
        <p:spPr>
          <a:xfrm>
            <a:off x="173892" y="6462369"/>
            <a:ext cx="309823" cy="309823"/>
          </a:xfrm>
          <a:prstGeom prst="ellipse">
            <a:avLst/>
          </a:prstGeom>
          <a:solidFill>
            <a:srgbClr val="2B579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椭圆 38">
            <a:extLst>
              <a:ext uri="{FF2B5EF4-FFF2-40B4-BE49-F238E27FC236}">
                <a16:creationId xmlns:a16="http://schemas.microsoft.com/office/drawing/2014/main" id="{E61F0E7D-BBAF-308A-8C0D-B53D74658198}"/>
              </a:ext>
            </a:extLst>
          </p:cNvPr>
          <p:cNvSpPr/>
          <p:nvPr/>
        </p:nvSpPr>
        <p:spPr>
          <a:xfrm>
            <a:off x="70334" y="5388230"/>
            <a:ext cx="221064" cy="221064"/>
          </a:xfrm>
          <a:prstGeom prst="ellipse">
            <a:avLst/>
          </a:prstGeom>
          <a:ln>
            <a:noFill/>
          </a:ln>
          <a:effectLst>
            <a:outerShdw blurRad="76200" dist="38100" dir="2700000" algn="tl" rotWithShape="0">
              <a:srgbClr val="2B579A">
                <a:alpha val="6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椭圆 39">
            <a:extLst>
              <a:ext uri="{FF2B5EF4-FFF2-40B4-BE49-F238E27FC236}">
                <a16:creationId xmlns:a16="http://schemas.microsoft.com/office/drawing/2014/main" id="{3483E749-2E1E-9F65-B698-E5286236BEF2}"/>
              </a:ext>
            </a:extLst>
          </p:cNvPr>
          <p:cNvSpPr/>
          <p:nvPr/>
        </p:nvSpPr>
        <p:spPr>
          <a:xfrm>
            <a:off x="829845" y="5044364"/>
            <a:ext cx="147376" cy="147376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Content Placeholder 2">
                <a:extLst>
                  <a:ext uri="{FF2B5EF4-FFF2-40B4-BE49-F238E27FC236}">
                    <a16:creationId xmlns:a16="http://schemas.microsoft.com/office/drawing/2014/main" id="{B0000079-84DC-5A5F-4C49-199120DECB0E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1253331"/>
                <a:ext cx="10515600" cy="4351338"/>
              </a:xfrm>
            </p:spPr>
            <p:txBody>
              <a:bodyPr>
                <a:norm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2800" dirty="0"/>
                  <a:t>Estimate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h</m:t>
                    </m:r>
                  </m:oMath>
                </a14:m>
                <a:r>
                  <a:rPr lang="en-US" sz="2800" dirty="0"/>
                  <a:t> from projective measurements </a:t>
                </a:r>
                <a14:m>
                  <m:oMath xmlns:m="http://schemas.openxmlformats.org/officeDocument/2006/math">
                    <m:r>
                      <a:rPr lang="en-US" sz="2800" b="1" i="1" smtClean="0">
                        <a:latin typeface="Cambria Math" panose="02040503050406030204" pitchFamily="18" charset="0"/>
                      </a:rPr>
                      <m:t>𝒔</m:t>
                    </m:r>
                  </m:oMath>
                </a14:m>
                <a:endParaRPr lang="en-US" sz="2800" b="1" dirty="0"/>
              </a:p>
              <a:p>
                <a:pPr>
                  <a:lnSpc>
                    <a:spcPct val="150000"/>
                  </a:lnSpc>
                </a:pPr>
                <a:endParaRPr lang="en-US" dirty="0"/>
              </a:p>
            </p:txBody>
          </p:sp>
        </mc:Choice>
        <mc:Fallback xmlns="">
          <p:sp>
            <p:nvSpPr>
              <p:cNvPr id="11" name="Content Placeholder 2">
                <a:extLst>
                  <a:ext uri="{FF2B5EF4-FFF2-40B4-BE49-F238E27FC236}">
                    <a16:creationId xmlns:a16="http://schemas.microsoft.com/office/drawing/2014/main" id="{B0000079-84DC-5A5F-4C49-199120DECB0E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253331"/>
                <a:ext cx="10515600" cy="4351338"/>
              </a:xfrm>
              <a:blipFill>
                <a:blip r:embed="rId5"/>
                <a:stretch>
                  <a:fillRect l="-104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841BBF15-475D-E0A4-63FE-37E24AF6185D}"/>
                  </a:ext>
                </a:extLst>
              </p:cNvPr>
              <p:cNvSpPr txBox="1"/>
              <p:nvPr/>
            </p:nvSpPr>
            <p:spPr>
              <a:xfrm>
                <a:off x="3890492" y="1953097"/>
                <a:ext cx="4103367" cy="89620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̃"/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</m:acc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sz="2400" b="0" i="0" smtClean="0">
                              <a:latin typeface="Cambria Math" panose="02040503050406030204" pitchFamily="18" charset="0"/>
                            </a:rPr>
                            <m:t>argmax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h</m:t>
                          </m:r>
                        </m:sub>
                      </m:sSub>
                      <m:nary>
                        <m:naryPr>
                          <m:chr m:val="∑"/>
                          <m:supHide m:val="on"/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</m:sub>
                        <m:sup/>
                        <m:e>
                          <m:r>
                            <m:rPr>
                              <m:sty m:val="p"/>
                            </m:rP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log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[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𝑃</m:t>
                          </m:r>
                          <m:d>
                            <m:d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2400" b="1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b="1" i="1" smtClean="0">
                                      <a:latin typeface="Cambria Math" panose="02040503050406030204" pitchFamily="18" charset="0"/>
                                    </a:rPr>
                                    <m:t>𝒔</m:t>
                                  </m:r>
                                </m:e>
                                <m:sub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𝑘</m:t>
                                  </m:r>
                                </m:sub>
                              </m:sSub>
                            </m:e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h</m:t>
                              </m:r>
                            </m:e>
                          </m:d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]</m:t>
                          </m:r>
                        </m:e>
                      </m:nary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841BBF15-475D-E0A4-63FE-37E24AF6185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90492" y="1953097"/>
                <a:ext cx="4103367" cy="896207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0404267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文本框 29"/>
          <p:cNvSpPr txBox="1"/>
          <p:nvPr/>
        </p:nvSpPr>
        <p:spPr>
          <a:xfrm>
            <a:off x="328803" y="426402"/>
            <a:ext cx="801133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4000" dirty="0">
                <a:solidFill>
                  <a:srgbClr val="2B579A"/>
                </a:solidFill>
                <a:ea typeface="Microsoft YaHei" panose="020B0503020204020204" pitchFamily="34" charset="-122"/>
              </a:rPr>
              <a:t>Conclusion</a:t>
            </a:r>
            <a:endParaRPr lang="zh-CN" altLang="en-US" sz="4000" dirty="0">
              <a:solidFill>
                <a:srgbClr val="2B579A"/>
              </a:solidFill>
              <a:ea typeface="Microsoft YaHei" panose="020B0503020204020204" pitchFamily="34" charset="-122"/>
            </a:endParaRPr>
          </a:p>
        </p:txBody>
      </p:sp>
      <p:cxnSp>
        <p:nvCxnSpPr>
          <p:cNvPr id="32" name="直接连接符 31"/>
          <p:cNvCxnSpPr>
            <a:cxnSpLocks/>
          </p:cNvCxnSpPr>
          <p:nvPr/>
        </p:nvCxnSpPr>
        <p:spPr>
          <a:xfrm>
            <a:off x="328803" y="1175657"/>
            <a:ext cx="8011333" cy="0"/>
          </a:xfrm>
          <a:prstGeom prst="line">
            <a:avLst/>
          </a:prstGeom>
          <a:ln w="57150">
            <a:gradFill flip="none" rotWithShape="1">
              <a:gsLst>
                <a:gs pos="0">
                  <a:schemeClr val="accent1">
                    <a:lumMod val="5000"/>
                    <a:lumOff val="95000"/>
                    <a:alpha val="80000"/>
                  </a:schemeClr>
                </a:gs>
                <a:gs pos="51000">
                  <a:srgbClr val="2B579A"/>
                </a:gs>
                <a:gs pos="100000">
                  <a:schemeClr val="bg1">
                    <a:alpha val="80000"/>
                  </a:schemeClr>
                </a:gs>
              </a:gsLst>
              <a:path path="circle">
                <a:fillToRect r="100000" b="100000"/>
              </a:path>
              <a:tileRect l="-100000" t="-10000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椭圆 40"/>
          <p:cNvSpPr/>
          <p:nvPr/>
        </p:nvSpPr>
        <p:spPr>
          <a:xfrm>
            <a:off x="11559625" y="145184"/>
            <a:ext cx="221064" cy="221064"/>
          </a:xfrm>
          <a:prstGeom prst="ellipse">
            <a:avLst/>
          </a:prstGeom>
          <a:solidFill>
            <a:srgbClr val="2B579A">
              <a:alpha val="72000"/>
            </a:srgbClr>
          </a:solidFill>
          <a:ln>
            <a:noFill/>
          </a:ln>
          <a:effectLst>
            <a:outerShdw blurRad="76200" dist="38100" dir="2700000" algn="tl" rotWithShape="0">
              <a:srgbClr val="2B579A">
                <a:alpha val="6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2" name="椭圆 41"/>
          <p:cNvSpPr/>
          <p:nvPr/>
        </p:nvSpPr>
        <p:spPr>
          <a:xfrm>
            <a:off x="10966230" y="1358203"/>
            <a:ext cx="309823" cy="309823"/>
          </a:xfrm>
          <a:prstGeom prst="ellipse">
            <a:avLst/>
          </a:prstGeom>
          <a:solidFill>
            <a:srgbClr val="2B579A"/>
          </a:solidFill>
          <a:ln>
            <a:noFill/>
          </a:ln>
          <a:effectLst>
            <a:outerShdw blurRad="76200" dist="38100" dir="2700000" algn="tl" rotWithShape="0">
              <a:srgbClr val="2B579A">
                <a:alpha val="6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3" name="椭圆 42"/>
          <p:cNvSpPr/>
          <p:nvPr/>
        </p:nvSpPr>
        <p:spPr>
          <a:xfrm>
            <a:off x="11741499" y="848430"/>
            <a:ext cx="221064" cy="221064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4" name="椭圆 43"/>
          <p:cNvSpPr/>
          <p:nvPr/>
        </p:nvSpPr>
        <p:spPr>
          <a:xfrm>
            <a:off x="10539969" y="706657"/>
            <a:ext cx="147376" cy="147376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33912FE-2084-47E0-907B-6DDECAB3532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32324"/>
            <a:ext cx="10515600" cy="4351338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US" dirty="0"/>
              <a:t>Family of quantum states</a:t>
            </a:r>
          </a:p>
          <a:p>
            <a:pPr lvl="1">
              <a:lnSpc>
                <a:spcPct val="150000"/>
              </a:lnSpc>
            </a:pPr>
            <a:r>
              <a:rPr lang="en-US" dirty="0"/>
              <a:t>Phase diagram</a:t>
            </a:r>
          </a:p>
          <a:p>
            <a:pPr lvl="1">
              <a:lnSpc>
                <a:spcPct val="150000"/>
              </a:lnSpc>
            </a:pPr>
            <a:r>
              <a:rPr lang="en-US" dirty="0"/>
              <a:t>Finite-size scaling</a:t>
            </a:r>
          </a:p>
          <a:p>
            <a:pPr lvl="1">
              <a:lnSpc>
                <a:spcPct val="150000"/>
              </a:lnSpc>
            </a:pPr>
            <a:r>
              <a:rPr lang="en-US" dirty="0"/>
              <a:t>Parameter prediction</a:t>
            </a:r>
          </a:p>
          <a:p>
            <a:pPr lvl="1">
              <a:lnSpc>
                <a:spcPct val="150000"/>
              </a:lnSpc>
            </a:pPr>
            <a:r>
              <a:rPr lang="en-US" dirty="0"/>
              <a:t>Knowledge transfer</a:t>
            </a:r>
          </a:p>
          <a:p>
            <a:pPr>
              <a:lnSpc>
                <a:spcPct val="150000"/>
              </a:lnSpc>
            </a:pPr>
            <a:r>
              <a:rPr lang="en-US" dirty="0"/>
              <a:t>All within one model!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90AF2D3-0A49-C9C6-01E7-A10B6A5A6FA0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872329" y="4967777"/>
            <a:ext cx="2797828" cy="1483313"/>
          </a:xfrm>
          <a:prstGeom prst="rect">
            <a:avLst/>
          </a:prstGeom>
        </p:spPr>
      </p:pic>
      <p:pic>
        <p:nvPicPr>
          <p:cNvPr id="6" name="Graphic 5">
            <a:extLst>
              <a:ext uri="{FF2B5EF4-FFF2-40B4-BE49-F238E27FC236}">
                <a16:creationId xmlns:a16="http://schemas.microsoft.com/office/drawing/2014/main" id="{D5CD8955-3F5E-57E6-EB05-2D5175FBB05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8874007" y="2671413"/>
            <a:ext cx="2796150" cy="1472869"/>
          </a:xfrm>
          <a:prstGeom prst="rect">
            <a:avLst/>
          </a:prstGeom>
        </p:spPr>
      </p:pic>
      <p:pic>
        <p:nvPicPr>
          <p:cNvPr id="7" name="Graphic 6">
            <a:extLst>
              <a:ext uri="{FF2B5EF4-FFF2-40B4-BE49-F238E27FC236}">
                <a16:creationId xmlns:a16="http://schemas.microsoft.com/office/drawing/2014/main" id="{9984109E-08D8-08E8-BFD8-B95E3D9F5190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5687422" y="3837152"/>
            <a:ext cx="2796150" cy="1529894"/>
          </a:xfrm>
          <a:prstGeom prst="rect">
            <a:avLst/>
          </a:prstGeom>
        </p:spPr>
      </p:pic>
      <p:pic>
        <p:nvPicPr>
          <p:cNvPr id="9" name="Graphic 8">
            <a:extLst>
              <a:ext uri="{FF2B5EF4-FFF2-40B4-BE49-F238E27FC236}">
                <a16:creationId xmlns:a16="http://schemas.microsoft.com/office/drawing/2014/main" id="{71EE8436-E2CB-347E-22FD-9F964B4A54B4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5687422" y="1490954"/>
            <a:ext cx="2796150" cy="15342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73125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文本框 29"/>
          <p:cNvSpPr txBox="1"/>
          <p:nvPr/>
        </p:nvSpPr>
        <p:spPr>
          <a:xfrm>
            <a:off x="328803" y="426402"/>
            <a:ext cx="801133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4000" dirty="0">
                <a:solidFill>
                  <a:srgbClr val="2B579A"/>
                </a:solidFill>
                <a:ea typeface="Microsoft YaHei" panose="020B0503020204020204" pitchFamily="34" charset="-122"/>
              </a:rPr>
              <a:t>Future works</a:t>
            </a:r>
            <a:endParaRPr lang="zh-CN" altLang="en-US" sz="4000" dirty="0">
              <a:solidFill>
                <a:srgbClr val="2B579A"/>
              </a:solidFill>
              <a:ea typeface="Microsoft YaHei" panose="020B0503020204020204" pitchFamily="34" charset="-122"/>
            </a:endParaRPr>
          </a:p>
        </p:txBody>
      </p:sp>
      <p:cxnSp>
        <p:nvCxnSpPr>
          <p:cNvPr id="32" name="直接连接符 31"/>
          <p:cNvCxnSpPr>
            <a:cxnSpLocks/>
          </p:cNvCxnSpPr>
          <p:nvPr/>
        </p:nvCxnSpPr>
        <p:spPr>
          <a:xfrm>
            <a:off x="328803" y="1175657"/>
            <a:ext cx="8011333" cy="0"/>
          </a:xfrm>
          <a:prstGeom prst="line">
            <a:avLst/>
          </a:prstGeom>
          <a:ln w="57150">
            <a:gradFill flip="none" rotWithShape="1">
              <a:gsLst>
                <a:gs pos="0">
                  <a:schemeClr val="accent1">
                    <a:lumMod val="5000"/>
                    <a:lumOff val="95000"/>
                    <a:alpha val="80000"/>
                  </a:schemeClr>
                </a:gs>
                <a:gs pos="51000">
                  <a:srgbClr val="2B579A"/>
                </a:gs>
                <a:gs pos="100000">
                  <a:schemeClr val="bg1">
                    <a:alpha val="80000"/>
                  </a:schemeClr>
                </a:gs>
              </a:gsLst>
              <a:path path="circle">
                <a:fillToRect r="100000" b="100000"/>
              </a:path>
              <a:tileRect l="-100000" t="-10000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椭圆 40"/>
          <p:cNvSpPr/>
          <p:nvPr/>
        </p:nvSpPr>
        <p:spPr>
          <a:xfrm>
            <a:off x="11559625" y="145184"/>
            <a:ext cx="221064" cy="221064"/>
          </a:xfrm>
          <a:prstGeom prst="ellipse">
            <a:avLst/>
          </a:prstGeom>
          <a:solidFill>
            <a:srgbClr val="2B579A">
              <a:alpha val="72000"/>
            </a:srgbClr>
          </a:solidFill>
          <a:ln>
            <a:noFill/>
          </a:ln>
          <a:effectLst>
            <a:outerShdw blurRad="76200" dist="38100" dir="2700000" algn="tl" rotWithShape="0">
              <a:srgbClr val="2B579A">
                <a:alpha val="6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2" name="椭圆 41"/>
          <p:cNvSpPr/>
          <p:nvPr/>
        </p:nvSpPr>
        <p:spPr>
          <a:xfrm>
            <a:off x="10966230" y="1358203"/>
            <a:ext cx="309823" cy="309823"/>
          </a:xfrm>
          <a:prstGeom prst="ellipse">
            <a:avLst/>
          </a:prstGeom>
          <a:solidFill>
            <a:srgbClr val="2B579A"/>
          </a:solidFill>
          <a:ln>
            <a:noFill/>
          </a:ln>
          <a:effectLst>
            <a:outerShdw blurRad="76200" dist="38100" dir="2700000" algn="tl" rotWithShape="0">
              <a:srgbClr val="2B579A">
                <a:alpha val="6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3" name="椭圆 42"/>
          <p:cNvSpPr/>
          <p:nvPr/>
        </p:nvSpPr>
        <p:spPr>
          <a:xfrm>
            <a:off x="11741499" y="848430"/>
            <a:ext cx="221064" cy="221064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4" name="椭圆 43"/>
          <p:cNvSpPr/>
          <p:nvPr/>
        </p:nvSpPr>
        <p:spPr>
          <a:xfrm>
            <a:off x="10539969" y="706657"/>
            <a:ext cx="147376" cy="147376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33912FE-2084-47E0-907B-6DDECAB3532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32323"/>
            <a:ext cx="10515600" cy="4930045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US" dirty="0"/>
              <a:t>Towards a general-purpose model</a:t>
            </a:r>
          </a:p>
          <a:p>
            <a:pPr lvl="1">
              <a:lnSpc>
                <a:spcPct val="150000"/>
              </a:lnSpc>
            </a:pPr>
            <a:r>
              <a:rPr lang="en-US" dirty="0"/>
              <a:t>More Hamiltonians</a:t>
            </a:r>
          </a:p>
          <a:p>
            <a:pPr lvl="1">
              <a:lnSpc>
                <a:spcPct val="150000"/>
              </a:lnSpc>
            </a:pPr>
            <a:r>
              <a:rPr lang="en-US" dirty="0"/>
              <a:t>General operator encodings</a:t>
            </a:r>
          </a:p>
          <a:p>
            <a:pPr lvl="1">
              <a:lnSpc>
                <a:spcPct val="150000"/>
              </a:lnSpc>
            </a:pPr>
            <a:r>
              <a:rPr lang="en-US" dirty="0"/>
              <a:t>Foundation model for physics</a:t>
            </a:r>
          </a:p>
          <a:p>
            <a:pPr lvl="1">
              <a:lnSpc>
                <a:spcPct val="150000"/>
              </a:lnSpc>
            </a:pPr>
            <a:r>
              <a:rPr lang="en-US" dirty="0"/>
              <a:t>Integration into multimodal language models</a:t>
            </a:r>
          </a:p>
          <a:p>
            <a:pPr lvl="1">
              <a:lnSpc>
                <a:spcPct val="150000"/>
              </a:lnSpc>
            </a:pPr>
            <a:r>
              <a:rPr lang="en-US" dirty="0"/>
              <a:t>Towards AGI for science</a:t>
            </a:r>
          </a:p>
          <a:p>
            <a:pPr lvl="1">
              <a:lnSpc>
                <a:spcPct val="150000"/>
              </a:lnSpc>
            </a:pPr>
            <a:endParaRPr lang="en-US" dirty="0"/>
          </a:p>
        </p:txBody>
      </p:sp>
      <p:sp>
        <p:nvSpPr>
          <p:cNvPr id="19" name="椭圆 36">
            <a:extLst>
              <a:ext uri="{FF2B5EF4-FFF2-40B4-BE49-F238E27FC236}">
                <a16:creationId xmlns:a16="http://schemas.microsoft.com/office/drawing/2014/main" id="{E9D152E9-65DB-4276-90DB-7FE833904EBB}"/>
              </a:ext>
            </a:extLst>
          </p:cNvPr>
          <p:cNvSpPr/>
          <p:nvPr/>
        </p:nvSpPr>
        <p:spPr>
          <a:xfrm>
            <a:off x="1497427" y="5424061"/>
            <a:ext cx="221064" cy="221064"/>
          </a:xfrm>
          <a:prstGeom prst="ellipse">
            <a:avLst/>
          </a:prstGeom>
          <a:solidFill>
            <a:srgbClr val="2B579A">
              <a:alpha val="72000"/>
            </a:srgbClr>
          </a:solidFill>
          <a:ln>
            <a:noFill/>
          </a:ln>
          <a:effectLst>
            <a:outerShdw blurRad="76200" dist="38100" dir="2700000" algn="tl" rotWithShape="0">
              <a:srgbClr val="2B579A">
                <a:alpha val="6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0" name="椭圆 37">
            <a:extLst>
              <a:ext uri="{FF2B5EF4-FFF2-40B4-BE49-F238E27FC236}">
                <a16:creationId xmlns:a16="http://schemas.microsoft.com/office/drawing/2014/main" id="{E3D200CA-57FF-489F-90E4-51BB5F74677A}"/>
              </a:ext>
            </a:extLst>
          </p:cNvPr>
          <p:cNvSpPr/>
          <p:nvPr/>
        </p:nvSpPr>
        <p:spPr>
          <a:xfrm>
            <a:off x="173892" y="6462369"/>
            <a:ext cx="309823" cy="309823"/>
          </a:xfrm>
          <a:prstGeom prst="ellipse">
            <a:avLst/>
          </a:prstGeom>
          <a:solidFill>
            <a:srgbClr val="2B579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1" name="椭圆 38">
            <a:extLst>
              <a:ext uri="{FF2B5EF4-FFF2-40B4-BE49-F238E27FC236}">
                <a16:creationId xmlns:a16="http://schemas.microsoft.com/office/drawing/2014/main" id="{70332924-5AFF-4973-BF0C-21B4049052F8}"/>
              </a:ext>
            </a:extLst>
          </p:cNvPr>
          <p:cNvSpPr/>
          <p:nvPr/>
        </p:nvSpPr>
        <p:spPr>
          <a:xfrm>
            <a:off x="70334" y="5388230"/>
            <a:ext cx="221064" cy="221064"/>
          </a:xfrm>
          <a:prstGeom prst="ellipse">
            <a:avLst/>
          </a:prstGeom>
          <a:ln>
            <a:noFill/>
          </a:ln>
          <a:effectLst>
            <a:outerShdw blurRad="76200" dist="38100" dir="2700000" algn="tl" rotWithShape="0">
              <a:srgbClr val="2B579A">
                <a:alpha val="6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2" name="椭圆 39">
            <a:extLst>
              <a:ext uri="{FF2B5EF4-FFF2-40B4-BE49-F238E27FC236}">
                <a16:creationId xmlns:a16="http://schemas.microsoft.com/office/drawing/2014/main" id="{D3F2E244-AA46-4D4B-99AF-65EAC1DDBBCB}"/>
              </a:ext>
            </a:extLst>
          </p:cNvPr>
          <p:cNvSpPr/>
          <p:nvPr/>
        </p:nvSpPr>
        <p:spPr>
          <a:xfrm>
            <a:off x="829845" y="5044364"/>
            <a:ext cx="147376" cy="147376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046997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椭圆 4"/>
          <p:cNvSpPr/>
          <p:nvPr/>
        </p:nvSpPr>
        <p:spPr>
          <a:xfrm>
            <a:off x="4651951" y="6376072"/>
            <a:ext cx="688803" cy="688803"/>
          </a:xfrm>
          <a:prstGeom prst="ellipse">
            <a:avLst/>
          </a:prstGeom>
          <a:solidFill>
            <a:srgbClr val="2B579A"/>
          </a:solidFill>
          <a:ln>
            <a:noFill/>
          </a:ln>
          <a:effectLst>
            <a:outerShdw blurRad="2286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椭圆 5"/>
          <p:cNvSpPr/>
          <p:nvPr/>
        </p:nvSpPr>
        <p:spPr>
          <a:xfrm>
            <a:off x="5593252" y="5853372"/>
            <a:ext cx="688807" cy="688807"/>
          </a:xfrm>
          <a:prstGeom prst="ellipse">
            <a:avLst/>
          </a:prstGeom>
          <a:solidFill>
            <a:schemeClr val="accent1">
              <a:alpha val="7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椭圆 6"/>
          <p:cNvSpPr/>
          <p:nvPr/>
        </p:nvSpPr>
        <p:spPr>
          <a:xfrm>
            <a:off x="6725011" y="6225460"/>
            <a:ext cx="786258" cy="786258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椭圆 7"/>
          <p:cNvSpPr/>
          <p:nvPr/>
        </p:nvSpPr>
        <p:spPr>
          <a:xfrm>
            <a:off x="7806377" y="5769939"/>
            <a:ext cx="1284592" cy="1284592"/>
          </a:xfrm>
          <a:prstGeom prst="ellipse">
            <a:avLst/>
          </a:prstGeom>
          <a:solidFill>
            <a:srgbClr val="2B579A"/>
          </a:solidFill>
          <a:ln>
            <a:noFill/>
          </a:ln>
          <a:effectLst>
            <a:outerShdw blurRad="1905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椭圆 10"/>
          <p:cNvSpPr/>
          <p:nvPr/>
        </p:nvSpPr>
        <p:spPr>
          <a:xfrm>
            <a:off x="9386077" y="5857394"/>
            <a:ext cx="497256" cy="497256"/>
          </a:xfrm>
          <a:prstGeom prst="ellipse">
            <a:avLst/>
          </a:prstGeom>
          <a:solidFill>
            <a:schemeClr val="accent1">
              <a:alpha val="8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椭圆 11"/>
          <p:cNvSpPr/>
          <p:nvPr/>
        </p:nvSpPr>
        <p:spPr>
          <a:xfrm>
            <a:off x="6465421" y="5760710"/>
            <a:ext cx="331504" cy="331504"/>
          </a:xfrm>
          <a:prstGeom prst="ellipse">
            <a:avLst/>
          </a:prstGeo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" name="文本框 12"/>
          <p:cNvSpPr txBox="1"/>
          <p:nvPr/>
        </p:nvSpPr>
        <p:spPr>
          <a:xfrm>
            <a:off x="3550355" y="3013501"/>
            <a:ext cx="509128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4800" dirty="0">
                <a:solidFill>
                  <a:schemeClr val="tx1">
                    <a:lumMod val="85000"/>
                    <a:lumOff val="15000"/>
                  </a:schemeClr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Thank you! </a:t>
            </a:r>
          </a:p>
        </p:txBody>
      </p:sp>
      <p:sp>
        <p:nvSpPr>
          <p:cNvPr id="16" name="椭圆 15"/>
          <p:cNvSpPr/>
          <p:nvPr/>
        </p:nvSpPr>
        <p:spPr>
          <a:xfrm flipV="1">
            <a:off x="3133630" y="-278588"/>
            <a:ext cx="1328050" cy="1328050"/>
          </a:xfrm>
          <a:prstGeom prst="ellipse">
            <a:avLst/>
          </a:prstGeom>
          <a:ln>
            <a:noFill/>
          </a:ln>
          <a:effectLst>
            <a:outerShdw blurRad="1143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7" name="椭圆 16"/>
          <p:cNvSpPr/>
          <p:nvPr/>
        </p:nvSpPr>
        <p:spPr>
          <a:xfrm flipV="1">
            <a:off x="4771824" y="-318612"/>
            <a:ext cx="777821" cy="777821"/>
          </a:xfrm>
          <a:prstGeom prst="ellipse">
            <a:avLst/>
          </a:prstGeom>
          <a:solidFill>
            <a:srgbClr val="2B579A"/>
          </a:solidFill>
          <a:ln>
            <a:noFill/>
          </a:ln>
          <a:effectLst>
            <a:outerShdw blurRad="2286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8" name="椭圆 17"/>
          <p:cNvSpPr/>
          <p:nvPr/>
        </p:nvSpPr>
        <p:spPr>
          <a:xfrm flipV="1">
            <a:off x="5834776" y="271636"/>
            <a:ext cx="777826" cy="777826"/>
          </a:xfrm>
          <a:prstGeom prst="ellipse">
            <a:avLst/>
          </a:prstGeom>
          <a:solidFill>
            <a:schemeClr val="accent1">
              <a:alpha val="7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9" name="椭圆 18"/>
          <p:cNvSpPr/>
          <p:nvPr/>
        </p:nvSpPr>
        <p:spPr>
          <a:xfrm flipV="1">
            <a:off x="7112799" y="-258585"/>
            <a:ext cx="887871" cy="887871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0" name="椭圆 19"/>
          <p:cNvSpPr/>
          <p:nvPr/>
        </p:nvSpPr>
        <p:spPr>
          <a:xfrm flipV="1">
            <a:off x="8333916" y="-306931"/>
            <a:ext cx="1450608" cy="1450608"/>
          </a:xfrm>
          <a:prstGeom prst="ellipse">
            <a:avLst/>
          </a:prstGeom>
          <a:solidFill>
            <a:srgbClr val="2B579A">
              <a:alpha val="72000"/>
            </a:srgbClr>
          </a:solidFill>
          <a:ln>
            <a:noFill/>
          </a:ln>
          <a:effectLst>
            <a:outerShdw blurRad="1905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1" name="椭圆 20"/>
          <p:cNvSpPr/>
          <p:nvPr/>
        </p:nvSpPr>
        <p:spPr>
          <a:xfrm flipV="1">
            <a:off x="2286980" y="511738"/>
            <a:ext cx="561520" cy="561520"/>
          </a:xfrm>
          <a:prstGeom prst="ellipse">
            <a:avLst/>
          </a:prstGeom>
          <a:solidFill>
            <a:srgbClr val="2B579A">
              <a:alpha val="72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2" name="椭圆 21"/>
          <p:cNvSpPr/>
          <p:nvPr/>
        </p:nvSpPr>
        <p:spPr>
          <a:xfrm flipV="1">
            <a:off x="1533824" y="-368602"/>
            <a:ext cx="786975" cy="786975"/>
          </a:xfrm>
          <a:prstGeom prst="ellipse">
            <a:avLst/>
          </a:prstGeom>
          <a:solidFill>
            <a:srgbClr val="2B579A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3" name="椭圆 22"/>
          <p:cNvSpPr/>
          <p:nvPr/>
        </p:nvSpPr>
        <p:spPr>
          <a:xfrm flipV="1">
            <a:off x="10117770" y="483400"/>
            <a:ext cx="561520" cy="561520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4" name="椭圆 23"/>
          <p:cNvSpPr/>
          <p:nvPr/>
        </p:nvSpPr>
        <p:spPr>
          <a:xfrm flipV="1">
            <a:off x="6819661" y="779752"/>
            <a:ext cx="374347" cy="374347"/>
          </a:xfrm>
          <a:prstGeom prst="ellipse">
            <a:avLst/>
          </a:prstGeo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25" name="图片 2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1729" y="4868087"/>
            <a:ext cx="4139025" cy="3061409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39046EEA-1626-43D7-B181-FC52B70CA83F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3824" y="1195386"/>
            <a:ext cx="1489954" cy="1489954"/>
          </a:xfrm>
          <a:prstGeom prst="rect">
            <a:avLst/>
          </a:prstGeom>
        </p:spPr>
      </p:pic>
      <p:pic>
        <p:nvPicPr>
          <p:cNvPr id="29" name="ucsd-logo-1.jpg">
            <a:extLst>
              <a:ext uri="{FF2B5EF4-FFF2-40B4-BE49-F238E27FC236}">
                <a16:creationId xmlns:a16="http://schemas.microsoft.com/office/drawing/2014/main" id="{FB07240D-314A-4FBB-8CBF-F44FDB5499B0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418752" y="1361580"/>
            <a:ext cx="3690481" cy="1393194"/>
          </a:xfrm>
          <a:prstGeom prst="rect">
            <a:avLst/>
          </a:prstGeom>
          <a:ln w="12700">
            <a:miter lim="400000"/>
          </a:ln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EB39A53C-ECA5-1ECF-5333-50BC2DA80C14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5530" b="27299"/>
          <a:stretch/>
        </p:blipFill>
        <p:spPr>
          <a:xfrm>
            <a:off x="5470856" y="1482085"/>
            <a:ext cx="6189664" cy="1006603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87F4CFC7-B123-15DD-7453-6DAA76F5A979}"/>
              </a:ext>
            </a:extLst>
          </p:cNvPr>
          <p:cNvSpPr txBox="1"/>
          <p:nvPr/>
        </p:nvSpPr>
        <p:spPr>
          <a:xfrm>
            <a:off x="4404249" y="4435350"/>
            <a:ext cx="670098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altLang="zh-CN" sz="2000" dirty="0"/>
              <a:t>Y.-H. Zhang and M. Di Ventra</a:t>
            </a:r>
          </a:p>
          <a:p>
            <a:pPr algn="ctr"/>
            <a:r>
              <a:rPr lang="en-US" altLang="zh-CN" sz="2000" dirty="0"/>
              <a:t>Phys. Rev. B 107, 075147 (2023)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文本框 29"/>
          <p:cNvSpPr txBox="1"/>
          <p:nvPr/>
        </p:nvSpPr>
        <p:spPr>
          <a:xfrm>
            <a:off x="328803" y="426402"/>
            <a:ext cx="801133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4000" dirty="0">
                <a:solidFill>
                  <a:srgbClr val="2B579A"/>
                </a:solidFill>
                <a:ea typeface="Microsoft YaHei" panose="020B0503020204020204" pitchFamily="34" charset="-122"/>
              </a:rPr>
              <a:t>“More is different”</a:t>
            </a:r>
            <a:endParaRPr lang="zh-CN" altLang="en-US" sz="4000" dirty="0">
              <a:solidFill>
                <a:srgbClr val="2B579A"/>
              </a:solidFill>
              <a:ea typeface="Microsoft YaHei" panose="020B0503020204020204" pitchFamily="34" charset="-122"/>
            </a:endParaRPr>
          </a:p>
        </p:txBody>
      </p:sp>
      <p:cxnSp>
        <p:nvCxnSpPr>
          <p:cNvPr id="32" name="直接连接符 31"/>
          <p:cNvCxnSpPr>
            <a:cxnSpLocks/>
          </p:cNvCxnSpPr>
          <p:nvPr/>
        </p:nvCxnSpPr>
        <p:spPr>
          <a:xfrm>
            <a:off x="328803" y="1175657"/>
            <a:ext cx="8011333" cy="0"/>
          </a:xfrm>
          <a:prstGeom prst="line">
            <a:avLst/>
          </a:prstGeom>
          <a:ln w="57150">
            <a:gradFill flip="none" rotWithShape="1">
              <a:gsLst>
                <a:gs pos="0">
                  <a:schemeClr val="accent1">
                    <a:lumMod val="5000"/>
                    <a:lumOff val="95000"/>
                    <a:alpha val="80000"/>
                  </a:schemeClr>
                </a:gs>
                <a:gs pos="51000">
                  <a:srgbClr val="2B579A"/>
                </a:gs>
                <a:gs pos="100000">
                  <a:schemeClr val="bg1">
                    <a:alpha val="80000"/>
                  </a:schemeClr>
                </a:gs>
              </a:gsLst>
              <a:path path="circle">
                <a:fillToRect r="100000" b="100000"/>
              </a:path>
              <a:tileRect l="-100000" t="-10000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椭圆 40"/>
          <p:cNvSpPr/>
          <p:nvPr/>
        </p:nvSpPr>
        <p:spPr>
          <a:xfrm>
            <a:off x="11559625" y="145184"/>
            <a:ext cx="221064" cy="221064"/>
          </a:xfrm>
          <a:prstGeom prst="ellipse">
            <a:avLst/>
          </a:prstGeom>
          <a:solidFill>
            <a:srgbClr val="2B579A">
              <a:alpha val="72000"/>
            </a:srgbClr>
          </a:solidFill>
          <a:ln>
            <a:noFill/>
          </a:ln>
          <a:effectLst>
            <a:outerShdw blurRad="76200" dist="38100" dir="2700000" algn="tl" rotWithShape="0">
              <a:srgbClr val="2B579A">
                <a:alpha val="6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2" name="椭圆 41"/>
          <p:cNvSpPr/>
          <p:nvPr/>
        </p:nvSpPr>
        <p:spPr>
          <a:xfrm>
            <a:off x="10966230" y="1358203"/>
            <a:ext cx="309823" cy="309823"/>
          </a:xfrm>
          <a:prstGeom prst="ellipse">
            <a:avLst/>
          </a:prstGeom>
          <a:solidFill>
            <a:srgbClr val="2B579A"/>
          </a:solidFill>
          <a:ln>
            <a:noFill/>
          </a:ln>
          <a:effectLst>
            <a:outerShdw blurRad="76200" dist="38100" dir="2700000" algn="tl" rotWithShape="0">
              <a:srgbClr val="2B579A">
                <a:alpha val="6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3" name="椭圆 42"/>
          <p:cNvSpPr/>
          <p:nvPr/>
        </p:nvSpPr>
        <p:spPr>
          <a:xfrm>
            <a:off x="11741499" y="848430"/>
            <a:ext cx="221064" cy="221064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4" name="椭圆 43"/>
          <p:cNvSpPr/>
          <p:nvPr/>
        </p:nvSpPr>
        <p:spPr>
          <a:xfrm>
            <a:off x="10539969" y="706657"/>
            <a:ext cx="147376" cy="147376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33912FE-2084-47E0-907B-6DDECAB3532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32324"/>
            <a:ext cx="4719918" cy="4351338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US" dirty="0"/>
              <a:t>“The elementary entities of science X obeys the laws of science Y”</a:t>
            </a:r>
          </a:p>
        </p:txBody>
      </p:sp>
      <p:sp>
        <p:nvSpPr>
          <p:cNvPr id="19" name="椭圆 36">
            <a:extLst>
              <a:ext uri="{FF2B5EF4-FFF2-40B4-BE49-F238E27FC236}">
                <a16:creationId xmlns:a16="http://schemas.microsoft.com/office/drawing/2014/main" id="{E9D152E9-65DB-4276-90DB-7FE833904EBB}"/>
              </a:ext>
            </a:extLst>
          </p:cNvPr>
          <p:cNvSpPr/>
          <p:nvPr/>
        </p:nvSpPr>
        <p:spPr>
          <a:xfrm>
            <a:off x="1497427" y="5424061"/>
            <a:ext cx="221064" cy="221064"/>
          </a:xfrm>
          <a:prstGeom prst="ellipse">
            <a:avLst/>
          </a:prstGeom>
          <a:solidFill>
            <a:srgbClr val="2B579A">
              <a:alpha val="72000"/>
            </a:srgbClr>
          </a:solidFill>
          <a:ln>
            <a:noFill/>
          </a:ln>
          <a:effectLst>
            <a:outerShdw blurRad="76200" dist="38100" dir="2700000" algn="tl" rotWithShape="0">
              <a:srgbClr val="2B579A">
                <a:alpha val="6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0" name="椭圆 37">
            <a:extLst>
              <a:ext uri="{FF2B5EF4-FFF2-40B4-BE49-F238E27FC236}">
                <a16:creationId xmlns:a16="http://schemas.microsoft.com/office/drawing/2014/main" id="{E3D200CA-57FF-489F-90E4-51BB5F74677A}"/>
              </a:ext>
            </a:extLst>
          </p:cNvPr>
          <p:cNvSpPr/>
          <p:nvPr/>
        </p:nvSpPr>
        <p:spPr>
          <a:xfrm>
            <a:off x="173892" y="6462369"/>
            <a:ext cx="309823" cy="309823"/>
          </a:xfrm>
          <a:prstGeom prst="ellipse">
            <a:avLst/>
          </a:prstGeom>
          <a:solidFill>
            <a:srgbClr val="2B579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1" name="椭圆 38">
            <a:extLst>
              <a:ext uri="{FF2B5EF4-FFF2-40B4-BE49-F238E27FC236}">
                <a16:creationId xmlns:a16="http://schemas.microsoft.com/office/drawing/2014/main" id="{70332924-5AFF-4973-BF0C-21B4049052F8}"/>
              </a:ext>
            </a:extLst>
          </p:cNvPr>
          <p:cNvSpPr/>
          <p:nvPr/>
        </p:nvSpPr>
        <p:spPr>
          <a:xfrm>
            <a:off x="70334" y="5388230"/>
            <a:ext cx="221064" cy="221064"/>
          </a:xfrm>
          <a:prstGeom prst="ellipse">
            <a:avLst/>
          </a:prstGeom>
          <a:ln>
            <a:noFill/>
          </a:ln>
          <a:effectLst>
            <a:outerShdw blurRad="76200" dist="38100" dir="2700000" algn="tl" rotWithShape="0">
              <a:srgbClr val="2B579A">
                <a:alpha val="6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2" name="椭圆 39">
            <a:extLst>
              <a:ext uri="{FF2B5EF4-FFF2-40B4-BE49-F238E27FC236}">
                <a16:creationId xmlns:a16="http://schemas.microsoft.com/office/drawing/2014/main" id="{D3F2E244-AA46-4D4B-99AF-65EAC1DDBBCB}"/>
              </a:ext>
            </a:extLst>
          </p:cNvPr>
          <p:cNvSpPr/>
          <p:nvPr/>
        </p:nvSpPr>
        <p:spPr>
          <a:xfrm>
            <a:off x="829845" y="5044364"/>
            <a:ext cx="147376" cy="147376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1474E07-F9CE-9D3D-3137-FF00BD098362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121988" y="2131936"/>
            <a:ext cx="4999153" cy="3292125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F7A23DB9-4EC5-8B3C-B5CD-AF8165689177}"/>
              </a:ext>
            </a:extLst>
          </p:cNvPr>
          <p:cNvSpPr txBox="1"/>
          <p:nvPr/>
        </p:nvSpPr>
        <p:spPr>
          <a:xfrm>
            <a:off x="6663042" y="6361917"/>
            <a:ext cx="552895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Anderson, Philip W. "More is different: broken symmetry and the nature of the hierarchical structure of science." </a:t>
            </a:r>
            <a:r>
              <a:rPr lang="en-US" sz="1200" b="0" i="1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Science</a:t>
            </a:r>
            <a:r>
              <a:rPr lang="en-US" sz="1200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 177.4047 (1972): 393-396.</a:t>
            </a:r>
            <a:endParaRPr lang="en-US" sz="1200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9FF5350B-25E0-561C-92B9-12FB21428423}"/>
              </a:ext>
            </a:extLst>
          </p:cNvPr>
          <p:cNvSpPr/>
          <p:nvPr/>
        </p:nvSpPr>
        <p:spPr>
          <a:xfrm>
            <a:off x="6096000" y="2572871"/>
            <a:ext cx="5025141" cy="883024"/>
          </a:xfrm>
          <a:prstGeom prst="rect">
            <a:avLst/>
          </a:prstGeom>
          <a:noFill/>
          <a:ln w="28575">
            <a:solidFill>
              <a:srgbClr val="C00000"/>
            </a:solidFill>
            <a:prstDash val="sysDot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975907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: Rounded Corners 22">
            <a:extLst>
              <a:ext uri="{FF2B5EF4-FFF2-40B4-BE49-F238E27FC236}">
                <a16:creationId xmlns:a16="http://schemas.microsoft.com/office/drawing/2014/main" id="{FF6981DE-7703-EF31-0463-1518DCFAA677}"/>
              </a:ext>
            </a:extLst>
          </p:cNvPr>
          <p:cNvSpPr/>
          <p:nvPr/>
        </p:nvSpPr>
        <p:spPr>
          <a:xfrm>
            <a:off x="717175" y="2227153"/>
            <a:ext cx="8011333" cy="4204445"/>
          </a:xfrm>
          <a:prstGeom prst="roundRect">
            <a:avLst/>
          </a:prstGeom>
          <a:ln w="76200"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0" name="文本框 29"/>
          <p:cNvSpPr txBox="1"/>
          <p:nvPr/>
        </p:nvSpPr>
        <p:spPr>
          <a:xfrm>
            <a:off x="328803" y="426402"/>
            <a:ext cx="801133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4000" dirty="0">
                <a:solidFill>
                  <a:srgbClr val="2B579A"/>
                </a:solidFill>
                <a:ea typeface="Microsoft YaHei" panose="020B0503020204020204" pitchFamily="34" charset="-122"/>
              </a:rPr>
              <a:t>Many-body wave function</a:t>
            </a:r>
            <a:endParaRPr lang="zh-CN" altLang="en-US" sz="4000" dirty="0">
              <a:solidFill>
                <a:srgbClr val="2B579A"/>
              </a:solidFill>
              <a:ea typeface="Microsoft YaHei" panose="020B0503020204020204" pitchFamily="34" charset="-122"/>
            </a:endParaRPr>
          </a:p>
        </p:txBody>
      </p:sp>
      <p:cxnSp>
        <p:nvCxnSpPr>
          <p:cNvPr id="32" name="直接连接符 31"/>
          <p:cNvCxnSpPr>
            <a:cxnSpLocks/>
          </p:cNvCxnSpPr>
          <p:nvPr/>
        </p:nvCxnSpPr>
        <p:spPr>
          <a:xfrm>
            <a:off x="328803" y="1175657"/>
            <a:ext cx="8011333" cy="0"/>
          </a:xfrm>
          <a:prstGeom prst="line">
            <a:avLst/>
          </a:prstGeom>
          <a:ln w="57150">
            <a:gradFill flip="none" rotWithShape="1">
              <a:gsLst>
                <a:gs pos="0">
                  <a:schemeClr val="accent1">
                    <a:lumMod val="5000"/>
                    <a:lumOff val="95000"/>
                    <a:alpha val="80000"/>
                  </a:schemeClr>
                </a:gs>
                <a:gs pos="51000">
                  <a:srgbClr val="2B579A"/>
                </a:gs>
                <a:gs pos="100000">
                  <a:schemeClr val="bg1">
                    <a:alpha val="80000"/>
                  </a:schemeClr>
                </a:gs>
              </a:gsLst>
              <a:path path="circle">
                <a:fillToRect r="100000" b="100000"/>
              </a:path>
              <a:tileRect l="-100000" t="-10000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椭圆 40"/>
          <p:cNvSpPr/>
          <p:nvPr/>
        </p:nvSpPr>
        <p:spPr>
          <a:xfrm>
            <a:off x="11559625" y="145184"/>
            <a:ext cx="221064" cy="221064"/>
          </a:xfrm>
          <a:prstGeom prst="ellipse">
            <a:avLst/>
          </a:prstGeom>
          <a:solidFill>
            <a:srgbClr val="2B579A">
              <a:alpha val="72000"/>
            </a:srgbClr>
          </a:solidFill>
          <a:ln>
            <a:noFill/>
          </a:ln>
          <a:effectLst>
            <a:outerShdw blurRad="76200" dist="38100" dir="2700000" algn="tl" rotWithShape="0">
              <a:srgbClr val="2B579A">
                <a:alpha val="6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2" name="椭圆 41"/>
          <p:cNvSpPr/>
          <p:nvPr/>
        </p:nvSpPr>
        <p:spPr>
          <a:xfrm>
            <a:off x="10966230" y="1358203"/>
            <a:ext cx="309823" cy="309823"/>
          </a:xfrm>
          <a:prstGeom prst="ellipse">
            <a:avLst/>
          </a:prstGeom>
          <a:solidFill>
            <a:srgbClr val="2B579A"/>
          </a:solidFill>
          <a:ln>
            <a:noFill/>
          </a:ln>
          <a:effectLst>
            <a:outerShdw blurRad="76200" dist="38100" dir="2700000" algn="tl" rotWithShape="0">
              <a:srgbClr val="2B579A">
                <a:alpha val="6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3" name="椭圆 42"/>
          <p:cNvSpPr/>
          <p:nvPr/>
        </p:nvSpPr>
        <p:spPr>
          <a:xfrm>
            <a:off x="11741499" y="848430"/>
            <a:ext cx="221064" cy="221064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4" name="椭圆 43"/>
          <p:cNvSpPr/>
          <p:nvPr/>
        </p:nvSpPr>
        <p:spPr>
          <a:xfrm>
            <a:off x="10539969" y="706657"/>
            <a:ext cx="147376" cy="147376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E318F2F3-A785-2112-BD69-61AA1155D892}"/>
              </a:ext>
            </a:extLst>
          </p:cNvPr>
          <p:cNvSpPr txBox="1"/>
          <p:nvPr/>
        </p:nvSpPr>
        <p:spPr>
          <a:xfrm>
            <a:off x="2069288" y="1704476"/>
            <a:ext cx="530710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Many-body Hilbert space</a:t>
            </a: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017F8FE7-6F20-3BBB-3C45-C20BAEEC1DFA}"/>
              </a:ext>
            </a:extLst>
          </p:cNvPr>
          <p:cNvSpPr/>
          <p:nvPr/>
        </p:nvSpPr>
        <p:spPr>
          <a:xfrm>
            <a:off x="8017406" y="5795041"/>
            <a:ext cx="322730" cy="171610"/>
          </a:xfrm>
          <a:prstGeom prst="ellips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5FEC264C-2192-BCC7-3DDA-6E92DC8596DB}"/>
              </a:ext>
            </a:extLst>
          </p:cNvPr>
          <p:cNvSpPr txBox="1"/>
          <p:nvPr/>
        </p:nvSpPr>
        <p:spPr>
          <a:xfrm>
            <a:off x="9044526" y="5735844"/>
            <a:ext cx="299088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The corner that we can efficiently handle</a:t>
            </a:r>
          </a:p>
        </p:txBody>
      </p: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F9964F7E-1C1B-C5FD-D863-66F0AD21EADF}"/>
              </a:ext>
            </a:extLst>
          </p:cNvPr>
          <p:cNvCxnSpPr>
            <a:cxnSpLocks/>
            <a:endCxn id="14" idx="5"/>
          </p:cNvCxnSpPr>
          <p:nvPr/>
        </p:nvCxnSpPr>
        <p:spPr>
          <a:xfrm flipH="1" flipV="1">
            <a:off x="8292873" y="5941519"/>
            <a:ext cx="958703" cy="195750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591833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文本框 29"/>
          <p:cNvSpPr txBox="1"/>
          <p:nvPr/>
        </p:nvSpPr>
        <p:spPr>
          <a:xfrm>
            <a:off x="328803" y="426402"/>
            <a:ext cx="801133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4000" dirty="0">
                <a:solidFill>
                  <a:srgbClr val="2B579A"/>
                </a:solidFill>
                <a:ea typeface="Microsoft YaHei" panose="020B0503020204020204" pitchFamily="34" charset="-122"/>
              </a:rPr>
              <a:t>Variational wave functions</a:t>
            </a:r>
            <a:endParaRPr lang="zh-CN" altLang="en-US" sz="4000" dirty="0">
              <a:solidFill>
                <a:srgbClr val="2B579A"/>
              </a:solidFill>
              <a:ea typeface="Microsoft YaHei" panose="020B0503020204020204" pitchFamily="34" charset="-122"/>
            </a:endParaRPr>
          </a:p>
        </p:txBody>
      </p:sp>
      <p:cxnSp>
        <p:nvCxnSpPr>
          <p:cNvPr id="32" name="直接连接符 31"/>
          <p:cNvCxnSpPr>
            <a:cxnSpLocks/>
          </p:cNvCxnSpPr>
          <p:nvPr/>
        </p:nvCxnSpPr>
        <p:spPr>
          <a:xfrm>
            <a:off x="328803" y="1175657"/>
            <a:ext cx="8011333" cy="0"/>
          </a:xfrm>
          <a:prstGeom prst="line">
            <a:avLst/>
          </a:prstGeom>
          <a:ln w="57150">
            <a:gradFill flip="none" rotWithShape="1">
              <a:gsLst>
                <a:gs pos="0">
                  <a:schemeClr val="accent1">
                    <a:lumMod val="5000"/>
                    <a:lumOff val="95000"/>
                    <a:alpha val="80000"/>
                  </a:schemeClr>
                </a:gs>
                <a:gs pos="51000">
                  <a:srgbClr val="2B579A"/>
                </a:gs>
                <a:gs pos="100000">
                  <a:schemeClr val="bg1">
                    <a:alpha val="80000"/>
                  </a:schemeClr>
                </a:gs>
              </a:gsLst>
              <a:path path="circle">
                <a:fillToRect r="100000" b="100000"/>
              </a:path>
              <a:tileRect l="-100000" t="-10000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椭圆 40"/>
          <p:cNvSpPr/>
          <p:nvPr/>
        </p:nvSpPr>
        <p:spPr>
          <a:xfrm>
            <a:off x="11559625" y="145184"/>
            <a:ext cx="221064" cy="221064"/>
          </a:xfrm>
          <a:prstGeom prst="ellipse">
            <a:avLst/>
          </a:prstGeom>
          <a:solidFill>
            <a:srgbClr val="2B579A">
              <a:alpha val="72000"/>
            </a:srgbClr>
          </a:solidFill>
          <a:ln>
            <a:noFill/>
          </a:ln>
          <a:effectLst>
            <a:outerShdw blurRad="76200" dist="38100" dir="2700000" algn="tl" rotWithShape="0">
              <a:srgbClr val="2B579A">
                <a:alpha val="6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2" name="椭圆 41"/>
          <p:cNvSpPr/>
          <p:nvPr/>
        </p:nvSpPr>
        <p:spPr>
          <a:xfrm>
            <a:off x="10966230" y="1358203"/>
            <a:ext cx="309823" cy="309823"/>
          </a:xfrm>
          <a:prstGeom prst="ellipse">
            <a:avLst/>
          </a:prstGeom>
          <a:solidFill>
            <a:srgbClr val="2B579A"/>
          </a:solidFill>
          <a:ln>
            <a:noFill/>
          </a:ln>
          <a:effectLst>
            <a:outerShdw blurRad="76200" dist="38100" dir="2700000" algn="tl" rotWithShape="0">
              <a:srgbClr val="2B579A">
                <a:alpha val="6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3" name="椭圆 42"/>
          <p:cNvSpPr/>
          <p:nvPr/>
        </p:nvSpPr>
        <p:spPr>
          <a:xfrm>
            <a:off x="11741499" y="848430"/>
            <a:ext cx="221064" cy="221064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4" name="椭圆 43"/>
          <p:cNvSpPr/>
          <p:nvPr/>
        </p:nvSpPr>
        <p:spPr>
          <a:xfrm>
            <a:off x="10539969" y="706657"/>
            <a:ext cx="147376" cy="147376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733912FE-2084-47E0-907B-6DDECAB3532C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1532324"/>
                <a:ext cx="10515600" cy="4351338"/>
              </a:xfrm>
            </p:spPr>
            <p:txBody>
              <a:bodyPr>
                <a:normAutofit/>
              </a:bodyPr>
              <a:lstStyle/>
              <a:p>
                <a:pPr>
                  <a:lnSpc>
                    <a:spcPct val="150000"/>
                  </a:lnSpc>
                </a:pPr>
                <a14:m>
                  <m:oMath xmlns:m="http://schemas.openxmlformats.org/officeDocument/2006/math">
                    <m:d>
                      <m:dPr>
                        <m:begChr m:val="|"/>
                        <m:endChr m:val="⟩"/>
                        <m:ctrlPr>
                          <a:rPr lang="en-US" sz="240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US" sz="2400">
                            <a:latin typeface="Cambria Math" panose="02040503050406030204" pitchFamily="18" charset="0"/>
                          </a:rPr>
                          <m:t>Ψ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𝜃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e>
                    </m:d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00⋯0</m:t>
                        </m:r>
                      </m:sub>
                    </m:sSub>
                    <m:r>
                      <a:rPr lang="en-US" sz="2400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𝜃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)</m:t>
                    </m:r>
                    <m:d>
                      <m:dPr>
                        <m:begChr m:val="|"/>
                        <m:endChr m:val="⟩"/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00⋯0</m:t>
                        </m:r>
                      </m:e>
                    </m:d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b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00⋯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2400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𝜃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)</m:t>
                    </m:r>
                    <m:d>
                      <m:dPr>
                        <m:begChr m:val="|"/>
                        <m:endChr m:val="⟩"/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00⋯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e>
                    </m:d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+⋯+</m:t>
                    </m:r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11</m:t>
                        </m:r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⋯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2400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𝜃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)</m:t>
                    </m:r>
                    <m:d>
                      <m:dPr>
                        <m:begChr m:val="|"/>
                        <m:endChr m:val="⟩"/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11</m:t>
                        </m:r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⋯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e>
                    </m:d>
                  </m:oMath>
                </a14:m>
                <a:endParaRPr lang="en-US" i="1" dirty="0"/>
              </a:p>
              <a:p>
                <a:pPr>
                  <a:lnSpc>
                    <a:spcPct val="150000"/>
                  </a:lnSpc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sz="2800" b="0" i="0" smtClean="0">
                            <a:latin typeface="Cambria Math" panose="02040503050406030204" pitchFamily="18" charset="0"/>
                          </a:rPr>
                          <m:t>ground</m:t>
                        </m:r>
                      </m:sub>
                    </m:sSub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≈</m:t>
                    </m:r>
                    <m:limLow>
                      <m:limLow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limLowPr>
                      <m:e>
                        <m:r>
                          <m:rPr>
                            <m:sty m:val="p"/>
                          </m:rPr>
                          <a:rPr lang="en-US" sz="2800" b="0" i="0" smtClean="0">
                            <a:latin typeface="Cambria Math" panose="02040503050406030204" pitchFamily="18" charset="0"/>
                          </a:rPr>
                          <m:t>min</m:t>
                        </m:r>
                      </m:e>
                      <m:lim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𝜃</m:t>
                        </m:r>
                      </m:lim>
                    </m:limLow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⟨</m:t>
                    </m:r>
                    <m:r>
                      <m:rPr>
                        <m:sty m:val="p"/>
                      </m:rPr>
                      <a:rPr lang="en-US" sz="2800" b="0" i="0" smtClean="0">
                        <a:latin typeface="Cambria Math" panose="02040503050406030204" pitchFamily="18" charset="0"/>
                      </a:rPr>
                      <m:t>Ψ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𝜃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)|</m:t>
                    </m:r>
                    <m:acc>
                      <m:accPr>
                        <m:chr m:val="̂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𝐻</m:t>
                        </m:r>
                      </m:e>
                    </m:acc>
                    <m:d>
                      <m:dPr>
                        <m:begChr m:val="|"/>
                        <m:endChr m:val="⟩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US">
                            <a:latin typeface="Cambria Math" panose="02040503050406030204" pitchFamily="18" charset="0"/>
                          </a:rPr>
                          <m:t>Ψ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𝜃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e>
                    </m:d>
                  </m:oMath>
                </a14:m>
                <a:endParaRPr lang="en-US" i="1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733912FE-2084-47E0-907B-6DDECAB3532C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532324"/>
                <a:ext cx="10515600" cy="4351338"/>
              </a:xfrm>
              <a:blipFill>
                <a:blip r:embed="rId3"/>
                <a:stretch>
                  <a:fillRect l="-81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9" name="椭圆 36">
            <a:extLst>
              <a:ext uri="{FF2B5EF4-FFF2-40B4-BE49-F238E27FC236}">
                <a16:creationId xmlns:a16="http://schemas.microsoft.com/office/drawing/2014/main" id="{E9D152E9-65DB-4276-90DB-7FE833904EBB}"/>
              </a:ext>
            </a:extLst>
          </p:cNvPr>
          <p:cNvSpPr/>
          <p:nvPr/>
        </p:nvSpPr>
        <p:spPr>
          <a:xfrm>
            <a:off x="1497427" y="5424061"/>
            <a:ext cx="221064" cy="221064"/>
          </a:xfrm>
          <a:prstGeom prst="ellipse">
            <a:avLst/>
          </a:prstGeom>
          <a:solidFill>
            <a:srgbClr val="2B579A">
              <a:alpha val="72000"/>
            </a:srgbClr>
          </a:solidFill>
          <a:ln>
            <a:noFill/>
          </a:ln>
          <a:effectLst>
            <a:outerShdw blurRad="76200" dist="38100" dir="2700000" algn="tl" rotWithShape="0">
              <a:srgbClr val="2B579A">
                <a:alpha val="6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0" name="椭圆 37">
            <a:extLst>
              <a:ext uri="{FF2B5EF4-FFF2-40B4-BE49-F238E27FC236}">
                <a16:creationId xmlns:a16="http://schemas.microsoft.com/office/drawing/2014/main" id="{E3D200CA-57FF-489F-90E4-51BB5F74677A}"/>
              </a:ext>
            </a:extLst>
          </p:cNvPr>
          <p:cNvSpPr/>
          <p:nvPr/>
        </p:nvSpPr>
        <p:spPr>
          <a:xfrm>
            <a:off x="173892" y="6462369"/>
            <a:ext cx="309823" cy="309823"/>
          </a:xfrm>
          <a:prstGeom prst="ellipse">
            <a:avLst/>
          </a:prstGeom>
          <a:solidFill>
            <a:srgbClr val="2B579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1" name="椭圆 38">
            <a:extLst>
              <a:ext uri="{FF2B5EF4-FFF2-40B4-BE49-F238E27FC236}">
                <a16:creationId xmlns:a16="http://schemas.microsoft.com/office/drawing/2014/main" id="{70332924-5AFF-4973-BF0C-21B4049052F8}"/>
              </a:ext>
            </a:extLst>
          </p:cNvPr>
          <p:cNvSpPr/>
          <p:nvPr/>
        </p:nvSpPr>
        <p:spPr>
          <a:xfrm>
            <a:off x="70334" y="5388230"/>
            <a:ext cx="221064" cy="221064"/>
          </a:xfrm>
          <a:prstGeom prst="ellipse">
            <a:avLst/>
          </a:prstGeom>
          <a:ln>
            <a:noFill/>
          </a:ln>
          <a:effectLst>
            <a:outerShdw blurRad="76200" dist="38100" dir="2700000" algn="tl" rotWithShape="0">
              <a:srgbClr val="2B579A">
                <a:alpha val="6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2" name="椭圆 39">
            <a:extLst>
              <a:ext uri="{FF2B5EF4-FFF2-40B4-BE49-F238E27FC236}">
                <a16:creationId xmlns:a16="http://schemas.microsoft.com/office/drawing/2014/main" id="{D3F2E244-AA46-4D4B-99AF-65EAC1DDBBCB}"/>
              </a:ext>
            </a:extLst>
          </p:cNvPr>
          <p:cNvSpPr/>
          <p:nvPr/>
        </p:nvSpPr>
        <p:spPr>
          <a:xfrm>
            <a:off x="829845" y="5044364"/>
            <a:ext cx="147376" cy="147376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439D04A0-B164-3C18-DAE0-4ADB3ED92B83}"/>
              </a:ext>
            </a:extLst>
          </p:cNvPr>
          <p:cNvGrpSpPr/>
          <p:nvPr/>
        </p:nvGrpSpPr>
        <p:grpSpPr>
          <a:xfrm>
            <a:off x="4171548" y="3352504"/>
            <a:ext cx="6102005" cy="3109865"/>
            <a:chOff x="3535054" y="3321733"/>
            <a:chExt cx="6102005" cy="3109865"/>
          </a:xfrm>
        </p:grpSpPr>
        <p:sp>
          <p:nvSpPr>
            <p:cNvPr id="2" name="Rectangle: Rounded Corners 1">
              <a:extLst>
                <a:ext uri="{FF2B5EF4-FFF2-40B4-BE49-F238E27FC236}">
                  <a16:creationId xmlns:a16="http://schemas.microsoft.com/office/drawing/2014/main" id="{126AFA25-F6A9-90F3-EEBD-C79D5D18E311}"/>
                </a:ext>
              </a:extLst>
            </p:cNvPr>
            <p:cNvSpPr/>
            <p:nvPr/>
          </p:nvSpPr>
          <p:spPr>
            <a:xfrm>
              <a:off x="3711387" y="3321733"/>
              <a:ext cx="5925672" cy="3109865"/>
            </a:xfrm>
            <a:prstGeom prst="roundRect">
              <a:avLst/>
            </a:prstGeom>
            <a:ln w="76200"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C59D7346-BEA5-26FA-6D8C-6EEA33F12823}"/>
                </a:ext>
              </a:extLst>
            </p:cNvPr>
            <p:cNvSpPr txBox="1"/>
            <p:nvPr/>
          </p:nvSpPr>
          <p:spPr>
            <a:xfrm>
              <a:off x="3535054" y="3429000"/>
              <a:ext cx="299125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/>
                <a:t>Hilbert space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Oval 5">
                <a:extLst>
                  <a:ext uri="{FF2B5EF4-FFF2-40B4-BE49-F238E27FC236}">
                    <a16:creationId xmlns:a16="http://schemas.microsoft.com/office/drawing/2014/main" id="{B85EA64A-DFE2-309A-970E-F86E85F266E7}"/>
                  </a:ext>
                </a:extLst>
              </p:cNvPr>
              <p:cNvSpPr/>
              <p:nvPr/>
            </p:nvSpPr>
            <p:spPr>
              <a:xfrm>
                <a:off x="7700683" y="5325676"/>
                <a:ext cx="2151529" cy="866043"/>
              </a:xfrm>
              <a:prstGeom prst="ellipse">
                <a:avLst/>
              </a:prstGeom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|"/>
                          <m:endChr m:val="⟩"/>
                          <m:ctrlPr>
                            <a:rPr lang="en-US" sz="24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m:rPr>
                              <m:sty m:val="p"/>
                            </m:rPr>
                            <a:rPr lang="en-US" sz="2400">
                              <a:latin typeface="Cambria Math" panose="02040503050406030204" pitchFamily="18" charset="0"/>
                            </a:rPr>
                            <m:t>Ψ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𝜃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</m:d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6" name="Oval 5">
                <a:extLst>
                  <a:ext uri="{FF2B5EF4-FFF2-40B4-BE49-F238E27FC236}">
                    <a16:creationId xmlns:a16="http://schemas.microsoft.com/office/drawing/2014/main" id="{B85EA64A-DFE2-309A-970E-F86E85F266E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00683" y="5325676"/>
                <a:ext cx="2151529" cy="866043"/>
              </a:xfrm>
              <a:prstGeom prst="ellipse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5572900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文本框 29"/>
          <p:cNvSpPr txBox="1"/>
          <p:nvPr/>
        </p:nvSpPr>
        <p:spPr>
          <a:xfrm>
            <a:off x="328803" y="426402"/>
            <a:ext cx="801133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4000" dirty="0">
                <a:solidFill>
                  <a:srgbClr val="2B579A"/>
                </a:solidFill>
                <a:ea typeface="Microsoft YaHei" panose="020B0503020204020204" pitchFamily="34" charset="-122"/>
              </a:rPr>
              <a:t>Early approaches</a:t>
            </a:r>
            <a:endParaRPr lang="zh-CN" altLang="en-US" sz="4000" dirty="0">
              <a:solidFill>
                <a:srgbClr val="2B579A"/>
              </a:solidFill>
              <a:ea typeface="Microsoft YaHei" panose="020B0503020204020204" pitchFamily="34" charset="-122"/>
            </a:endParaRPr>
          </a:p>
        </p:txBody>
      </p:sp>
      <p:cxnSp>
        <p:nvCxnSpPr>
          <p:cNvPr id="32" name="直接连接符 31"/>
          <p:cNvCxnSpPr>
            <a:cxnSpLocks/>
          </p:cNvCxnSpPr>
          <p:nvPr/>
        </p:nvCxnSpPr>
        <p:spPr>
          <a:xfrm>
            <a:off x="328803" y="1175657"/>
            <a:ext cx="8011333" cy="0"/>
          </a:xfrm>
          <a:prstGeom prst="line">
            <a:avLst/>
          </a:prstGeom>
          <a:ln w="57150">
            <a:gradFill flip="none" rotWithShape="1">
              <a:gsLst>
                <a:gs pos="0">
                  <a:schemeClr val="accent1">
                    <a:lumMod val="5000"/>
                    <a:lumOff val="95000"/>
                    <a:alpha val="80000"/>
                  </a:schemeClr>
                </a:gs>
                <a:gs pos="51000">
                  <a:srgbClr val="2B579A"/>
                </a:gs>
                <a:gs pos="100000">
                  <a:schemeClr val="bg1">
                    <a:alpha val="80000"/>
                  </a:schemeClr>
                </a:gs>
              </a:gsLst>
              <a:path path="circle">
                <a:fillToRect r="100000" b="100000"/>
              </a:path>
              <a:tileRect l="-100000" t="-10000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椭圆 40"/>
          <p:cNvSpPr/>
          <p:nvPr/>
        </p:nvSpPr>
        <p:spPr>
          <a:xfrm>
            <a:off x="11559625" y="145184"/>
            <a:ext cx="221064" cy="221064"/>
          </a:xfrm>
          <a:prstGeom prst="ellipse">
            <a:avLst/>
          </a:prstGeom>
          <a:solidFill>
            <a:srgbClr val="2B579A">
              <a:alpha val="72000"/>
            </a:srgbClr>
          </a:solidFill>
          <a:ln>
            <a:noFill/>
          </a:ln>
          <a:effectLst>
            <a:outerShdw blurRad="76200" dist="38100" dir="2700000" algn="tl" rotWithShape="0">
              <a:srgbClr val="2B579A">
                <a:alpha val="6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2" name="椭圆 41"/>
          <p:cNvSpPr/>
          <p:nvPr/>
        </p:nvSpPr>
        <p:spPr>
          <a:xfrm>
            <a:off x="10966230" y="1358203"/>
            <a:ext cx="309823" cy="309823"/>
          </a:xfrm>
          <a:prstGeom prst="ellipse">
            <a:avLst/>
          </a:prstGeom>
          <a:solidFill>
            <a:srgbClr val="2B579A"/>
          </a:solidFill>
          <a:ln>
            <a:noFill/>
          </a:ln>
          <a:effectLst>
            <a:outerShdw blurRad="76200" dist="38100" dir="2700000" algn="tl" rotWithShape="0">
              <a:srgbClr val="2B579A">
                <a:alpha val="6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3" name="椭圆 42"/>
          <p:cNvSpPr/>
          <p:nvPr/>
        </p:nvSpPr>
        <p:spPr>
          <a:xfrm>
            <a:off x="11741499" y="848430"/>
            <a:ext cx="221064" cy="221064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4" name="椭圆 43"/>
          <p:cNvSpPr/>
          <p:nvPr/>
        </p:nvSpPr>
        <p:spPr>
          <a:xfrm>
            <a:off x="10539969" y="706657"/>
            <a:ext cx="147376" cy="147376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733912FE-2084-47E0-907B-6DDECAB3532C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1532324"/>
                <a:ext cx="10515600" cy="4351338"/>
              </a:xfrm>
            </p:spPr>
            <p:txBody>
              <a:bodyPr>
                <a:norm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dirty="0"/>
                  <a:t>Jastrow factor</a:t>
                </a:r>
              </a:p>
              <a:p>
                <a:pPr>
                  <a:lnSpc>
                    <a:spcPct val="150000"/>
                  </a:lnSpc>
                </a:pPr>
                <a:endParaRPr lang="en-US" dirty="0"/>
              </a:p>
              <a:p>
                <a:pPr>
                  <a:lnSpc>
                    <a:spcPct val="150000"/>
                  </a:lnSpc>
                </a:pPr>
                <a:r>
                  <a:rPr lang="en-US" dirty="0"/>
                  <a:t>Bethe ansatz</a:t>
                </a:r>
              </a:p>
              <a:p>
                <a:pPr>
                  <a:lnSpc>
                    <a:spcPct val="150000"/>
                  </a:lnSpc>
                </a:pPr>
                <a:endParaRPr lang="en-US" dirty="0"/>
              </a:p>
              <a:p>
                <a:pPr>
                  <a:lnSpc>
                    <a:spcPct val="150000"/>
                  </a:lnSpc>
                </a:pP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⋯⋯</m:t>
                    </m:r>
                  </m:oMath>
                </a14:m>
                <a:endParaRPr lang="en-US" dirty="0"/>
              </a:p>
              <a:p>
                <a:pPr marL="0" indent="0">
                  <a:lnSpc>
                    <a:spcPct val="150000"/>
                  </a:lnSpc>
                  <a:buNone/>
                </a:pPr>
                <a:endParaRPr lang="en-US" dirty="0"/>
              </a:p>
              <a:p>
                <a:pPr>
                  <a:lnSpc>
                    <a:spcPct val="150000"/>
                  </a:lnSpc>
                </a:pPr>
                <a:endParaRPr lang="en-US" dirty="0"/>
              </a:p>
              <a:p>
                <a:pPr>
                  <a:lnSpc>
                    <a:spcPct val="150000"/>
                  </a:lnSpc>
                </a:pPr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733912FE-2084-47E0-907B-6DDECAB3532C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532324"/>
                <a:ext cx="10515600" cy="4351338"/>
              </a:xfrm>
              <a:blipFill>
                <a:blip r:embed="rId3"/>
                <a:stretch>
                  <a:fillRect l="-104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6F507C99-3B0B-DDE8-17C7-E5FEBE3E43A0}"/>
                  </a:ext>
                </a:extLst>
              </p:cNvPr>
              <p:cNvSpPr txBox="1"/>
              <p:nvPr/>
            </p:nvSpPr>
            <p:spPr>
              <a:xfrm>
                <a:off x="1642212" y="2155453"/>
                <a:ext cx="8897757" cy="95455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2400" b="0" i="0" smtClean="0">
                          <a:latin typeface="Cambria Math" panose="02040503050406030204" pitchFamily="18" charset="0"/>
                        </a:rPr>
                        <m:t>Ψ</m:t>
                      </m:r>
                      <m:d>
                        <m:d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⋯</m:t>
                          </m:r>
                          <m:sSub>
                            <m:sSub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b>
                          </m:sSub>
                        </m:e>
                      </m:d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sz="2400">
                              <a:latin typeface="Cambria Math" panose="02040503050406030204" pitchFamily="18" charset="0"/>
                            </a:rPr>
                            <m:t>Ψ</m:t>
                          </m:r>
                        </m:e>
                        <m:sub>
                          <m:r>
                            <a:rPr lang="en-US" sz="2400" b="0" i="0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d>
                        <m:d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⋯</m:t>
                          </m:r>
                          <m:sSub>
                            <m:sSub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b>
                          </m:sSub>
                        </m:e>
                      </m:d>
                      <m:r>
                        <m:rPr>
                          <m:sty m:val="p"/>
                        </m:rPr>
                        <a:rPr lang="en-US" sz="2400" b="0" i="1" smtClean="0">
                          <a:latin typeface="Cambria Math" panose="02040503050406030204" pitchFamily="18" charset="0"/>
                        </a:rPr>
                        <m:t>exp</m:t>
                      </m:r>
                      <m:d>
                        <m:d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nary>
                            <m:naryPr>
                              <m:chr m:val="∑"/>
                              <m:supHide m:val="on"/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  <m:sup/>
                            <m:e>
                              <m:sSub>
                                <m:sSubPr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𝐽</m:t>
                                  </m:r>
                                </m:e>
                                <m:sub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sSub>
                                <m:sSubPr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</m:e>
                          </m:nary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)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nary>
                            <m:naryPr>
                              <m:chr m:val="∑"/>
                              <m:supHide m:val="on"/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𝑖𝑗</m:t>
                              </m:r>
                            </m:sub>
                            <m:sup/>
                            <m:e>
                              <m:sSub>
                                <m:sSubPr>
                                  <m:ctrlP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𝐽</m:t>
                                  </m:r>
                                </m:e>
                                <m:sub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sSub>
                                <m:sSubPr>
                                  <m:ctrlP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, </m:t>
                              </m:r>
                              <m:sSub>
                                <m:sSubPr>
                                  <m:ctrlP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𝑗</m:t>
                                  </m:r>
                                </m:sub>
                              </m:sSub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e>
                          </m:nary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+⋯</m:t>
                          </m:r>
                        </m:e>
                      </m:d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6F507C99-3B0B-DDE8-17C7-E5FEBE3E43A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42212" y="2155453"/>
                <a:ext cx="8897757" cy="954557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9" name="Picture 8">
            <a:extLst>
              <a:ext uri="{FF2B5EF4-FFF2-40B4-BE49-F238E27FC236}">
                <a16:creationId xmlns:a16="http://schemas.microsoft.com/office/drawing/2014/main" id="{3FA1CFC5-7689-3DEB-E0C7-02123D713CF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428797" y="3733139"/>
            <a:ext cx="9692344" cy="779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58618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文本框 29"/>
          <p:cNvSpPr txBox="1"/>
          <p:nvPr/>
        </p:nvSpPr>
        <p:spPr>
          <a:xfrm>
            <a:off x="328803" y="426402"/>
            <a:ext cx="801133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4000" dirty="0">
                <a:solidFill>
                  <a:srgbClr val="2B579A"/>
                </a:solidFill>
                <a:ea typeface="Microsoft YaHei" panose="020B0503020204020204" pitchFamily="34" charset="-122"/>
              </a:rPr>
              <a:t>Matrix Product State</a:t>
            </a:r>
            <a:endParaRPr lang="zh-CN" altLang="en-US" sz="4000" dirty="0">
              <a:solidFill>
                <a:srgbClr val="2B579A"/>
              </a:solidFill>
              <a:ea typeface="Microsoft YaHei" panose="020B0503020204020204" pitchFamily="34" charset="-122"/>
            </a:endParaRPr>
          </a:p>
        </p:txBody>
      </p:sp>
      <p:cxnSp>
        <p:nvCxnSpPr>
          <p:cNvPr id="32" name="直接连接符 31"/>
          <p:cNvCxnSpPr>
            <a:cxnSpLocks/>
          </p:cNvCxnSpPr>
          <p:nvPr/>
        </p:nvCxnSpPr>
        <p:spPr>
          <a:xfrm>
            <a:off x="328803" y="1175657"/>
            <a:ext cx="8011333" cy="0"/>
          </a:xfrm>
          <a:prstGeom prst="line">
            <a:avLst/>
          </a:prstGeom>
          <a:ln w="57150">
            <a:gradFill flip="none" rotWithShape="1">
              <a:gsLst>
                <a:gs pos="0">
                  <a:schemeClr val="accent1">
                    <a:lumMod val="5000"/>
                    <a:lumOff val="95000"/>
                    <a:alpha val="80000"/>
                  </a:schemeClr>
                </a:gs>
                <a:gs pos="51000">
                  <a:srgbClr val="2B579A"/>
                </a:gs>
                <a:gs pos="100000">
                  <a:schemeClr val="bg1">
                    <a:alpha val="80000"/>
                  </a:schemeClr>
                </a:gs>
              </a:gsLst>
              <a:path path="circle">
                <a:fillToRect r="100000" b="100000"/>
              </a:path>
              <a:tileRect l="-100000" t="-10000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椭圆 40"/>
          <p:cNvSpPr/>
          <p:nvPr/>
        </p:nvSpPr>
        <p:spPr>
          <a:xfrm>
            <a:off x="11559625" y="145184"/>
            <a:ext cx="221064" cy="221064"/>
          </a:xfrm>
          <a:prstGeom prst="ellipse">
            <a:avLst/>
          </a:prstGeom>
          <a:solidFill>
            <a:srgbClr val="2B579A">
              <a:alpha val="72000"/>
            </a:srgbClr>
          </a:solidFill>
          <a:ln>
            <a:noFill/>
          </a:ln>
          <a:effectLst>
            <a:outerShdw blurRad="76200" dist="38100" dir="2700000" algn="tl" rotWithShape="0">
              <a:srgbClr val="2B579A">
                <a:alpha val="6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2" name="椭圆 41"/>
          <p:cNvSpPr/>
          <p:nvPr/>
        </p:nvSpPr>
        <p:spPr>
          <a:xfrm>
            <a:off x="10966230" y="1358203"/>
            <a:ext cx="309823" cy="309823"/>
          </a:xfrm>
          <a:prstGeom prst="ellipse">
            <a:avLst/>
          </a:prstGeom>
          <a:solidFill>
            <a:srgbClr val="2B579A"/>
          </a:solidFill>
          <a:ln>
            <a:noFill/>
          </a:ln>
          <a:effectLst>
            <a:outerShdw blurRad="76200" dist="38100" dir="2700000" algn="tl" rotWithShape="0">
              <a:srgbClr val="2B579A">
                <a:alpha val="6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3" name="椭圆 42"/>
          <p:cNvSpPr/>
          <p:nvPr/>
        </p:nvSpPr>
        <p:spPr>
          <a:xfrm>
            <a:off x="11741499" y="848430"/>
            <a:ext cx="221064" cy="221064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4" name="椭圆 43"/>
          <p:cNvSpPr/>
          <p:nvPr/>
        </p:nvSpPr>
        <p:spPr>
          <a:xfrm>
            <a:off x="10539969" y="706657"/>
            <a:ext cx="147376" cy="147376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733912FE-2084-47E0-907B-6DDECAB3532C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1532324"/>
                <a:ext cx="10515600" cy="4351338"/>
              </a:xfrm>
            </p:spPr>
            <p:txBody>
              <a:bodyPr>
                <a:normAutofit/>
              </a:bodyPr>
              <a:lstStyle/>
              <a:p>
                <a:pPr>
                  <a:lnSpc>
                    <a:spcPct val="150000"/>
                  </a:lnSpc>
                </a:pP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Ψ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⋯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b>
                        </m:sSub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en-US" b="0" i="1" smtClean="0">
                        <a:latin typeface="Cambria Math" panose="02040503050406030204" pitchFamily="18" charset="0"/>
                      </a:rPr>
                      <m:t>Tr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sSubSup>
                      <m:sSub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  <m:sup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sup>
                    </m:sSubSup>
                    <m:sSubSup>
                      <m:sSub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  <m:sup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sup>
                    </m:sSubSup>
                    <m:r>
                      <a:rPr lang="en-US" b="0" i="1" smtClean="0">
                        <a:latin typeface="Cambria Math" panose="02040503050406030204" pitchFamily="18" charset="0"/>
                      </a:rPr>
                      <m:t>⋯</m:t>
                    </m:r>
                    <m:sSubSup>
                      <m:sSub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  <m:sup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b>
                        </m:sSub>
                      </m:sup>
                    </m:sSubSup>
                    <m:r>
                      <a:rPr lang="en-US" b="0" i="1" smtClean="0">
                        <a:latin typeface="Cambria Math" panose="02040503050406030204" pitchFamily="18" charset="0"/>
                      </a:rPr>
                      <m:t>) </m:t>
                    </m:r>
                  </m:oMath>
                </a14:m>
                <a:endParaRPr lang="en-US" i="1" dirty="0"/>
              </a:p>
              <a:p>
                <a:pPr>
                  <a:lnSpc>
                    <a:spcPct val="150000"/>
                  </a:lnSpc>
                </a:pPr>
                <a:r>
                  <a:rPr lang="en-US" dirty="0"/>
                  <a:t>Bounded entanglement entropy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733912FE-2084-47E0-907B-6DDECAB3532C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532324"/>
                <a:ext cx="10515600" cy="4351338"/>
              </a:xfrm>
              <a:blipFill>
                <a:blip r:embed="rId3"/>
                <a:stretch>
                  <a:fillRect l="-104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62" name="Group 61">
            <a:extLst>
              <a:ext uri="{FF2B5EF4-FFF2-40B4-BE49-F238E27FC236}">
                <a16:creationId xmlns:a16="http://schemas.microsoft.com/office/drawing/2014/main" id="{CE03B09D-2F81-555B-F9F8-74DC4E0E3D20}"/>
              </a:ext>
            </a:extLst>
          </p:cNvPr>
          <p:cNvGrpSpPr/>
          <p:nvPr/>
        </p:nvGrpSpPr>
        <p:grpSpPr>
          <a:xfrm>
            <a:off x="3411071" y="4229419"/>
            <a:ext cx="5369858" cy="1288997"/>
            <a:chOff x="2366716" y="4650761"/>
            <a:chExt cx="5369858" cy="1288997"/>
          </a:xfrm>
        </p:grpSpPr>
        <p:sp>
          <p:nvSpPr>
            <p:cNvPr id="63" name="Arc 62">
              <a:extLst>
                <a:ext uri="{FF2B5EF4-FFF2-40B4-BE49-F238E27FC236}">
                  <a16:creationId xmlns:a16="http://schemas.microsoft.com/office/drawing/2014/main" id="{457C686A-2AFB-21A8-9A57-0C9AF416B3A0}"/>
                </a:ext>
              </a:extLst>
            </p:cNvPr>
            <p:cNvSpPr/>
            <p:nvPr/>
          </p:nvSpPr>
          <p:spPr>
            <a:xfrm>
              <a:off x="2366716" y="5325676"/>
              <a:ext cx="5369858" cy="614082"/>
            </a:xfrm>
            <a:prstGeom prst="arc">
              <a:avLst>
                <a:gd name="adj1" fmla="val 21367087"/>
                <a:gd name="adj2" fmla="val 11060027"/>
              </a:avLst>
            </a:prstGeom>
            <a:ln w="571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grpSp>
          <p:nvGrpSpPr>
            <p:cNvPr id="64" name="Group 63">
              <a:extLst>
                <a:ext uri="{FF2B5EF4-FFF2-40B4-BE49-F238E27FC236}">
                  <a16:creationId xmlns:a16="http://schemas.microsoft.com/office/drawing/2014/main" id="{5531B0B1-78C9-FEA6-33D1-1A12BE40A3A9}"/>
                </a:ext>
              </a:extLst>
            </p:cNvPr>
            <p:cNvGrpSpPr/>
            <p:nvPr/>
          </p:nvGrpSpPr>
          <p:grpSpPr>
            <a:xfrm>
              <a:off x="2805953" y="4650761"/>
              <a:ext cx="510988" cy="1031582"/>
              <a:chOff x="1757082" y="4805082"/>
              <a:chExt cx="510988" cy="1031582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81" name="Oval 80">
                    <a:extLst>
                      <a:ext uri="{FF2B5EF4-FFF2-40B4-BE49-F238E27FC236}">
                        <a16:creationId xmlns:a16="http://schemas.microsoft.com/office/drawing/2014/main" id="{5664B0D0-05D3-7353-ABDD-CA70FD77221A}"/>
                      </a:ext>
                    </a:extLst>
                  </p:cNvPr>
                  <p:cNvSpPr/>
                  <p:nvPr/>
                </p:nvSpPr>
                <p:spPr>
                  <a:xfrm>
                    <a:off x="1757082" y="5325676"/>
                    <a:ext cx="510988" cy="510988"/>
                  </a:xfrm>
                  <a:prstGeom prst="ellipse">
                    <a:avLst/>
                  </a:prstGeom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oMath>
                      </m:oMathPara>
                    </a14:m>
                    <a:endParaRPr lang="en-US" dirty="0"/>
                  </a:p>
                </p:txBody>
              </p:sp>
            </mc:Choice>
            <mc:Fallback xmlns="">
              <p:sp>
                <p:nvSpPr>
                  <p:cNvPr id="81" name="Oval 80">
                    <a:extLst>
                      <a:ext uri="{FF2B5EF4-FFF2-40B4-BE49-F238E27FC236}">
                        <a16:creationId xmlns:a16="http://schemas.microsoft.com/office/drawing/2014/main" id="{5664B0D0-05D3-7353-ABDD-CA70FD77221A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757082" y="5325676"/>
                    <a:ext cx="510988" cy="510988"/>
                  </a:xfrm>
                  <a:prstGeom prst="ellipse">
                    <a:avLst/>
                  </a:prstGeom>
                  <a:blipFill>
                    <a:blip r:embed="rId4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cxnSp>
            <p:nvCxnSpPr>
              <p:cNvPr id="82" name="Straight Connector 81">
                <a:extLst>
                  <a:ext uri="{FF2B5EF4-FFF2-40B4-BE49-F238E27FC236}">
                    <a16:creationId xmlns:a16="http://schemas.microsoft.com/office/drawing/2014/main" id="{DDDF1506-D8C2-2001-E8BA-18BFE896FBFB}"/>
                  </a:ext>
                </a:extLst>
              </p:cNvPr>
              <p:cNvCxnSpPr>
                <a:cxnSpLocks/>
                <a:stCxn id="81" idx="0"/>
              </p:cNvCxnSpPr>
              <p:nvPr/>
            </p:nvCxnSpPr>
            <p:spPr>
              <a:xfrm flipV="1">
                <a:off x="2012576" y="4805082"/>
                <a:ext cx="0" cy="520594"/>
              </a:xfrm>
              <a:prstGeom prst="line">
                <a:avLst/>
              </a:prstGeom>
              <a:ln w="5715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  <p:grpSp>
          <p:nvGrpSpPr>
            <p:cNvPr id="65" name="Group 64">
              <a:extLst>
                <a:ext uri="{FF2B5EF4-FFF2-40B4-BE49-F238E27FC236}">
                  <a16:creationId xmlns:a16="http://schemas.microsoft.com/office/drawing/2014/main" id="{1F05A68D-43EE-B929-598A-E43BCCD6F418}"/>
                </a:ext>
              </a:extLst>
            </p:cNvPr>
            <p:cNvGrpSpPr/>
            <p:nvPr/>
          </p:nvGrpSpPr>
          <p:grpSpPr>
            <a:xfrm>
              <a:off x="3823481" y="4650761"/>
              <a:ext cx="510988" cy="1031582"/>
              <a:chOff x="1757082" y="4805082"/>
              <a:chExt cx="510988" cy="1031582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79" name="Oval 78">
                    <a:extLst>
                      <a:ext uri="{FF2B5EF4-FFF2-40B4-BE49-F238E27FC236}">
                        <a16:creationId xmlns:a16="http://schemas.microsoft.com/office/drawing/2014/main" id="{4A239ED7-788E-27CB-D6FA-E6765918EAD9}"/>
                      </a:ext>
                    </a:extLst>
                  </p:cNvPr>
                  <p:cNvSpPr/>
                  <p:nvPr/>
                </p:nvSpPr>
                <p:spPr>
                  <a:xfrm>
                    <a:off x="1757082" y="5325676"/>
                    <a:ext cx="510988" cy="510988"/>
                  </a:xfrm>
                  <a:prstGeom prst="ellipse">
                    <a:avLst/>
                  </a:prstGeom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oMath>
                      </m:oMathPara>
                    </a14:m>
                    <a:endParaRPr lang="en-US" dirty="0"/>
                  </a:p>
                </p:txBody>
              </p:sp>
            </mc:Choice>
            <mc:Fallback xmlns="">
              <p:sp>
                <p:nvSpPr>
                  <p:cNvPr id="79" name="Oval 78">
                    <a:extLst>
                      <a:ext uri="{FF2B5EF4-FFF2-40B4-BE49-F238E27FC236}">
                        <a16:creationId xmlns:a16="http://schemas.microsoft.com/office/drawing/2014/main" id="{4A239ED7-788E-27CB-D6FA-E6765918EAD9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757082" y="5325676"/>
                    <a:ext cx="510988" cy="510988"/>
                  </a:xfrm>
                  <a:prstGeom prst="ellipse">
                    <a:avLst/>
                  </a:prstGeom>
                  <a:blipFill>
                    <a:blip r:embed="rId5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cxnSp>
            <p:nvCxnSpPr>
              <p:cNvPr id="80" name="Straight Connector 79">
                <a:extLst>
                  <a:ext uri="{FF2B5EF4-FFF2-40B4-BE49-F238E27FC236}">
                    <a16:creationId xmlns:a16="http://schemas.microsoft.com/office/drawing/2014/main" id="{1E2B049F-3CDF-D119-BC3A-D483A188D1BF}"/>
                  </a:ext>
                </a:extLst>
              </p:cNvPr>
              <p:cNvCxnSpPr>
                <a:cxnSpLocks/>
                <a:stCxn id="79" idx="0"/>
              </p:cNvCxnSpPr>
              <p:nvPr/>
            </p:nvCxnSpPr>
            <p:spPr>
              <a:xfrm flipV="1">
                <a:off x="2012576" y="4805082"/>
                <a:ext cx="0" cy="520594"/>
              </a:xfrm>
              <a:prstGeom prst="line">
                <a:avLst/>
              </a:prstGeom>
              <a:ln w="5715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  <p:grpSp>
          <p:nvGrpSpPr>
            <p:cNvPr id="66" name="Group 65">
              <a:extLst>
                <a:ext uri="{FF2B5EF4-FFF2-40B4-BE49-F238E27FC236}">
                  <a16:creationId xmlns:a16="http://schemas.microsoft.com/office/drawing/2014/main" id="{2825ED4D-7FAF-C6C9-3D06-88496016B607}"/>
                </a:ext>
              </a:extLst>
            </p:cNvPr>
            <p:cNvGrpSpPr/>
            <p:nvPr/>
          </p:nvGrpSpPr>
          <p:grpSpPr>
            <a:xfrm>
              <a:off x="4796151" y="4650761"/>
              <a:ext cx="510988" cy="1031582"/>
              <a:chOff x="1757082" y="4805082"/>
              <a:chExt cx="510988" cy="1031582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77" name="Oval 76">
                    <a:extLst>
                      <a:ext uri="{FF2B5EF4-FFF2-40B4-BE49-F238E27FC236}">
                        <a16:creationId xmlns:a16="http://schemas.microsoft.com/office/drawing/2014/main" id="{C343C10C-9E6C-4760-F357-F6CD01B68CD4}"/>
                      </a:ext>
                    </a:extLst>
                  </p:cNvPr>
                  <p:cNvSpPr/>
                  <p:nvPr/>
                </p:nvSpPr>
                <p:spPr>
                  <a:xfrm>
                    <a:off x="1757082" y="5325676"/>
                    <a:ext cx="510988" cy="510988"/>
                  </a:xfrm>
                  <a:prstGeom prst="ellipse">
                    <a:avLst/>
                  </a:prstGeom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b>
                          </m:sSub>
                        </m:oMath>
                      </m:oMathPara>
                    </a14:m>
                    <a:endParaRPr lang="en-US" dirty="0"/>
                  </a:p>
                </p:txBody>
              </p:sp>
            </mc:Choice>
            <mc:Fallback xmlns="">
              <p:sp>
                <p:nvSpPr>
                  <p:cNvPr id="77" name="Oval 76">
                    <a:extLst>
                      <a:ext uri="{FF2B5EF4-FFF2-40B4-BE49-F238E27FC236}">
                        <a16:creationId xmlns:a16="http://schemas.microsoft.com/office/drawing/2014/main" id="{C343C10C-9E6C-4760-F357-F6CD01B68CD4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757082" y="5325676"/>
                    <a:ext cx="510988" cy="510988"/>
                  </a:xfrm>
                  <a:prstGeom prst="ellipse">
                    <a:avLst/>
                  </a:prstGeom>
                  <a:blipFill>
                    <a:blip r:embed="rId6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cxnSp>
            <p:nvCxnSpPr>
              <p:cNvPr id="78" name="Straight Connector 77">
                <a:extLst>
                  <a:ext uri="{FF2B5EF4-FFF2-40B4-BE49-F238E27FC236}">
                    <a16:creationId xmlns:a16="http://schemas.microsoft.com/office/drawing/2014/main" id="{5644F960-1067-5D3A-5D98-223B38F821D1}"/>
                  </a:ext>
                </a:extLst>
              </p:cNvPr>
              <p:cNvCxnSpPr>
                <a:cxnSpLocks/>
                <a:stCxn id="77" idx="0"/>
              </p:cNvCxnSpPr>
              <p:nvPr/>
            </p:nvCxnSpPr>
            <p:spPr>
              <a:xfrm flipV="1">
                <a:off x="2012576" y="4805082"/>
                <a:ext cx="0" cy="520594"/>
              </a:xfrm>
              <a:prstGeom prst="line">
                <a:avLst/>
              </a:prstGeom>
              <a:ln w="5715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  <p:grpSp>
          <p:nvGrpSpPr>
            <p:cNvPr id="67" name="Group 66">
              <a:extLst>
                <a:ext uri="{FF2B5EF4-FFF2-40B4-BE49-F238E27FC236}">
                  <a16:creationId xmlns:a16="http://schemas.microsoft.com/office/drawing/2014/main" id="{E7DB16EB-D4FB-92BE-A333-9BAFC5318671}"/>
                </a:ext>
              </a:extLst>
            </p:cNvPr>
            <p:cNvGrpSpPr/>
            <p:nvPr/>
          </p:nvGrpSpPr>
          <p:grpSpPr>
            <a:xfrm>
              <a:off x="5804631" y="4650761"/>
              <a:ext cx="510988" cy="1031582"/>
              <a:chOff x="1757082" y="4805082"/>
              <a:chExt cx="510988" cy="1031582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75" name="Oval 74">
                    <a:extLst>
                      <a:ext uri="{FF2B5EF4-FFF2-40B4-BE49-F238E27FC236}">
                        <a16:creationId xmlns:a16="http://schemas.microsoft.com/office/drawing/2014/main" id="{63DC1A48-55AE-4C2D-DBBA-5D005CF5C1B1}"/>
                      </a:ext>
                    </a:extLst>
                  </p:cNvPr>
                  <p:cNvSpPr/>
                  <p:nvPr/>
                </p:nvSpPr>
                <p:spPr>
                  <a:xfrm>
                    <a:off x="1757082" y="5325676"/>
                    <a:ext cx="510988" cy="510988"/>
                  </a:xfrm>
                  <a:prstGeom prst="ellipse">
                    <a:avLst/>
                  </a:prstGeom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sub>
                          </m:sSub>
                        </m:oMath>
                      </m:oMathPara>
                    </a14:m>
                    <a:endParaRPr lang="en-US" dirty="0"/>
                  </a:p>
                </p:txBody>
              </p:sp>
            </mc:Choice>
            <mc:Fallback xmlns="">
              <p:sp>
                <p:nvSpPr>
                  <p:cNvPr id="75" name="Oval 74">
                    <a:extLst>
                      <a:ext uri="{FF2B5EF4-FFF2-40B4-BE49-F238E27FC236}">
                        <a16:creationId xmlns:a16="http://schemas.microsoft.com/office/drawing/2014/main" id="{63DC1A48-55AE-4C2D-DBBA-5D005CF5C1B1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757082" y="5325676"/>
                    <a:ext cx="510988" cy="510988"/>
                  </a:xfrm>
                  <a:prstGeom prst="ellipse">
                    <a:avLst/>
                  </a:prstGeom>
                  <a:blipFill>
                    <a:blip r:embed="rId7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cxnSp>
            <p:nvCxnSpPr>
              <p:cNvPr id="76" name="Straight Connector 75">
                <a:extLst>
                  <a:ext uri="{FF2B5EF4-FFF2-40B4-BE49-F238E27FC236}">
                    <a16:creationId xmlns:a16="http://schemas.microsoft.com/office/drawing/2014/main" id="{1B81DBA0-78C6-D9EA-E932-B52253C9949D}"/>
                  </a:ext>
                </a:extLst>
              </p:cNvPr>
              <p:cNvCxnSpPr>
                <a:stCxn id="75" idx="0"/>
              </p:cNvCxnSpPr>
              <p:nvPr/>
            </p:nvCxnSpPr>
            <p:spPr>
              <a:xfrm flipV="1">
                <a:off x="2012576" y="4805082"/>
                <a:ext cx="0" cy="520594"/>
              </a:xfrm>
              <a:prstGeom prst="line">
                <a:avLst/>
              </a:prstGeom>
              <a:ln w="5715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  <p:grpSp>
          <p:nvGrpSpPr>
            <p:cNvPr id="68" name="Group 67">
              <a:extLst>
                <a:ext uri="{FF2B5EF4-FFF2-40B4-BE49-F238E27FC236}">
                  <a16:creationId xmlns:a16="http://schemas.microsoft.com/office/drawing/2014/main" id="{21D9CD2B-AEE0-490C-F768-2E1057D4ACD8}"/>
                </a:ext>
              </a:extLst>
            </p:cNvPr>
            <p:cNvGrpSpPr/>
            <p:nvPr/>
          </p:nvGrpSpPr>
          <p:grpSpPr>
            <a:xfrm>
              <a:off x="6884863" y="4650761"/>
              <a:ext cx="510988" cy="1031582"/>
              <a:chOff x="1757082" y="4805082"/>
              <a:chExt cx="510988" cy="1031582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73" name="Oval 72">
                    <a:extLst>
                      <a:ext uri="{FF2B5EF4-FFF2-40B4-BE49-F238E27FC236}">
                        <a16:creationId xmlns:a16="http://schemas.microsoft.com/office/drawing/2014/main" id="{C5CDE93D-5AE1-7390-CFEF-138D359A54EC}"/>
                      </a:ext>
                    </a:extLst>
                  </p:cNvPr>
                  <p:cNvSpPr/>
                  <p:nvPr/>
                </p:nvSpPr>
                <p:spPr>
                  <a:xfrm>
                    <a:off x="1757082" y="5325676"/>
                    <a:ext cx="510988" cy="510988"/>
                  </a:xfrm>
                  <a:prstGeom prst="ellipse">
                    <a:avLst/>
                  </a:prstGeom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5</m:t>
                              </m:r>
                            </m:sub>
                          </m:sSub>
                        </m:oMath>
                      </m:oMathPara>
                    </a14:m>
                    <a:endParaRPr lang="en-US" dirty="0"/>
                  </a:p>
                </p:txBody>
              </p:sp>
            </mc:Choice>
            <mc:Fallback xmlns="">
              <p:sp>
                <p:nvSpPr>
                  <p:cNvPr id="73" name="Oval 72">
                    <a:extLst>
                      <a:ext uri="{FF2B5EF4-FFF2-40B4-BE49-F238E27FC236}">
                        <a16:creationId xmlns:a16="http://schemas.microsoft.com/office/drawing/2014/main" id="{C5CDE93D-5AE1-7390-CFEF-138D359A54EC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757082" y="5325676"/>
                    <a:ext cx="510988" cy="510988"/>
                  </a:xfrm>
                  <a:prstGeom prst="ellipse">
                    <a:avLst/>
                  </a:prstGeom>
                  <a:blipFill>
                    <a:blip r:embed="rId8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cxnSp>
            <p:nvCxnSpPr>
              <p:cNvPr id="74" name="Straight Connector 73">
                <a:extLst>
                  <a:ext uri="{FF2B5EF4-FFF2-40B4-BE49-F238E27FC236}">
                    <a16:creationId xmlns:a16="http://schemas.microsoft.com/office/drawing/2014/main" id="{AD4C8EA7-FBCF-09E4-8001-BB688898AD23}"/>
                  </a:ext>
                </a:extLst>
              </p:cNvPr>
              <p:cNvCxnSpPr>
                <a:stCxn id="73" idx="0"/>
              </p:cNvCxnSpPr>
              <p:nvPr/>
            </p:nvCxnSpPr>
            <p:spPr>
              <a:xfrm flipV="1">
                <a:off x="2012576" y="4805082"/>
                <a:ext cx="0" cy="520594"/>
              </a:xfrm>
              <a:prstGeom prst="line">
                <a:avLst/>
              </a:prstGeom>
              <a:ln w="5715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  <p:cxnSp>
          <p:nvCxnSpPr>
            <p:cNvPr id="69" name="Straight Connector 68">
              <a:extLst>
                <a:ext uri="{FF2B5EF4-FFF2-40B4-BE49-F238E27FC236}">
                  <a16:creationId xmlns:a16="http://schemas.microsoft.com/office/drawing/2014/main" id="{0DD1EA40-885C-BB12-CC59-8964C87F5755}"/>
                </a:ext>
              </a:extLst>
            </p:cNvPr>
            <p:cNvCxnSpPr>
              <a:stCxn id="81" idx="6"/>
              <a:endCxn id="79" idx="2"/>
            </p:cNvCxnSpPr>
            <p:nvPr/>
          </p:nvCxnSpPr>
          <p:spPr>
            <a:xfrm>
              <a:off x="3316941" y="5426849"/>
              <a:ext cx="506540" cy="0"/>
            </a:xfrm>
            <a:prstGeom prst="line">
              <a:avLst/>
            </a:prstGeom>
            <a:ln w="571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70" name="Straight Connector 69">
              <a:extLst>
                <a:ext uri="{FF2B5EF4-FFF2-40B4-BE49-F238E27FC236}">
                  <a16:creationId xmlns:a16="http://schemas.microsoft.com/office/drawing/2014/main" id="{1BF2284B-2097-AF31-274C-D71F52DB4510}"/>
                </a:ext>
              </a:extLst>
            </p:cNvPr>
            <p:cNvCxnSpPr>
              <a:cxnSpLocks/>
              <a:stCxn id="79" idx="6"/>
              <a:endCxn id="77" idx="2"/>
            </p:cNvCxnSpPr>
            <p:nvPr/>
          </p:nvCxnSpPr>
          <p:spPr>
            <a:xfrm>
              <a:off x="4334469" y="5426849"/>
              <a:ext cx="461682" cy="0"/>
            </a:xfrm>
            <a:prstGeom prst="line">
              <a:avLst/>
            </a:prstGeom>
            <a:ln w="571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71" name="Straight Connector 70">
              <a:extLst>
                <a:ext uri="{FF2B5EF4-FFF2-40B4-BE49-F238E27FC236}">
                  <a16:creationId xmlns:a16="http://schemas.microsoft.com/office/drawing/2014/main" id="{00658A9B-8F8B-4375-A677-CE64C0E77234}"/>
                </a:ext>
              </a:extLst>
            </p:cNvPr>
            <p:cNvCxnSpPr>
              <a:cxnSpLocks/>
              <a:stCxn id="77" idx="6"/>
              <a:endCxn id="75" idx="2"/>
            </p:cNvCxnSpPr>
            <p:nvPr/>
          </p:nvCxnSpPr>
          <p:spPr>
            <a:xfrm>
              <a:off x="5307139" y="5426849"/>
              <a:ext cx="497492" cy="0"/>
            </a:xfrm>
            <a:prstGeom prst="line">
              <a:avLst/>
            </a:prstGeom>
            <a:ln w="571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72" name="Straight Connector 71">
              <a:extLst>
                <a:ext uri="{FF2B5EF4-FFF2-40B4-BE49-F238E27FC236}">
                  <a16:creationId xmlns:a16="http://schemas.microsoft.com/office/drawing/2014/main" id="{5BEF48DF-6F6A-9C3B-CCA7-2A3556DFE862}"/>
                </a:ext>
              </a:extLst>
            </p:cNvPr>
            <p:cNvCxnSpPr>
              <a:cxnSpLocks/>
              <a:stCxn id="75" idx="6"/>
              <a:endCxn id="73" idx="2"/>
            </p:cNvCxnSpPr>
            <p:nvPr/>
          </p:nvCxnSpPr>
          <p:spPr>
            <a:xfrm>
              <a:off x="6315619" y="5426849"/>
              <a:ext cx="569244" cy="0"/>
            </a:xfrm>
            <a:prstGeom prst="line">
              <a:avLst/>
            </a:prstGeom>
            <a:ln w="571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9606716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文本框 29"/>
          <p:cNvSpPr txBox="1"/>
          <p:nvPr/>
        </p:nvSpPr>
        <p:spPr>
          <a:xfrm>
            <a:off x="328803" y="426402"/>
            <a:ext cx="801133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4000" dirty="0">
                <a:solidFill>
                  <a:srgbClr val="2B579A"/>
                </a:solidFill>
                <a:ea typeface="Microsoft YaHei" panose="020B0503020204020204" pitchFamily="34" charset="-122"/>
              </a:rPr>
              <a:t>Tensor networks</a:t>
            </a:r>
            <a:endParaRPr lang="zh-CN" altLang="en-US" sz="4000" dirty="0">
              <a:solidFill>
                <a:srgbClr val="2B579A"/>
              </a:solidFill>
              <a:ea typeface="Microsoft YaHei" panose="020B0503020204020204" pitchFamily="34" charset="-122"/>
            </a:endParaRPr>
          </a:p>
        </p:txBody>
      </p:sp>
      <p:cxnSp>
        <p:nvCxnSpPr>
          <p:cNvPr id="32" name="直接连接符 31"/>
          <p:cNvCxnSpPr>
            <a:cxnSpLocks/>
          </p:cNvCxnSpPr>
          <p:nvPr/>
        </p:nvCxnSpPr>
        <p:spPr>
          <a:xfrm>
            <a:off x="328803" y="1175657"/>
            <a:ext cx="8011333" cy="0"/>
          </a:xfrm>
          <a:prstGeom prst="line">
            <a:avLst/>
          </a:prstGeom>
          <a:ln w="57150">
            <a:gradFill flip="none" rotWithShape="1">
              <a:gsLst>
                <a:gs pos="0">
                  <a:schemeClr val="accent1">
                    <a:lumMod val="5000"/>
                    <a:lumOff val="95000"/>
                    <a:alpha val="80000"/>
                  </a:schemeClr>
                </a:gs>
                <a:gs pos="51000">
                  <a:srgbClr val="2B579A"/>
                </a:gs>
                <a:gs pos="100000">
                  <a:schemeClr val="bg1">
                    <a:alpha val="80000"/>
                  </a:schemeClr>
                </a:gs>
              </a:gsLst>
              <a:path path="circle">
                <a:fillToRect r="100000" b="100000"/>
              </a:path>
              <a:tileRect l="-100000" t="-10000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椭圆 40"/>
          <p:cNvSpPr/>
          <p:nvPr/>
        </p:nvSpPr>
        <p:spPr>
          <a:xfrm>
            <a:off x="11559625" y="145184"/>
            <a:ext cx="221064" cy="221064"/>
          </a:xfrm>
          <a:prstGeom prst="ellipse">
            <a:avLst/>
          </a:prstGeom>
          <a:solidFill>
            <a:srgbClr val="2B579A">
              <a:alpha val="72000"/>
            </a:srgbClr>
          </a:solidFill>
          <a:ln>
            <a:noFill/>
          </a:ln>
          <a:effectLst>
            <a:outerShdw blurRad="76200" dist="38100" dir="2700000" algn="tl" rotWithShape="0">
              <a:srgbClr val="2B579A">
                <a:alpha val="6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2" name="椭圆 41"/>
          <p:cNvSpPr/>
          <p:nvPr/>
        </p:nvSpPr>
        <p:spPr>
          <a:xfrm>
            <a:off x="10966230" y="1358203"/>
            <a:ext cx="309823" cy="309823"/>
          </a:xfrm>
          <a:prstGeom prst="ellipse">
            <a:avLst/>
          </a:prstGeom>
          <a:solidFill>
            <a:srgbClr val="2B579A"/>
          </a:solidFill>
          <a:ln>
            <a:noFill/>
          </a:ln>
          <a:effectLst>
            <a:outerShdw blurRad="76200" dist="38100" dir="2700000" algn="tl" rotWithShape="0">
              <a:srgbClr val="2B579A">
                <a:alpha val="6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3" name="椭圆 42"/>
          <p:cNvSpPr/>
          <p:nvPr/>
        </p:nvSpPr>
        <p:spPr>
          <a:xfrm>
            <a:off x="11741499" y="848430"/>
            <a:ext cx="221064" cy="221064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4" name="椭圆 43"/>
          <p:cNvSpPr/>
          <p:nvPr/>
        </p:nvSpPr>
        <p:spPr>
          <a:xfrm>
            <a:off x="10539969" y="706657"/>
            <a:ext cx="147376" cy="147376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33912FE-2084-47E0-907B-6DDECAB3532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237684"/>
            <a:ext cx="4890247" cy="4351338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US" dirty="0"/>
              <a:t>PEPS</a:t>
            </a:r>
          </a:p>
          <a:p>
            <a:pPr>
              <a:lnSpc>
                <a:spcPct val="150000"/>
              </a:lnSpc>
            </a:pPr>
            <a:r>
              <a:rPr lang="en-US" dirty="0"/>
              <a:t>Entanglement area law</a:t>
            </a:r>
          </a:p>
          <a:p>
            <a:pPr>
              <a:lnSpc>
                <a:spcPct val="150000"/>
              </a:lnSpc>
            </a:pPr>
            <a:r>
              <a:rPr lang="en-US" dirty="0"/>
              <a:t>#P-hard to exactly evaluate</a:t>
            </a:r>
          </a:p>
        </p:txBody>
      </p:sp>
      <p:grpSp>
        <p:nvGrpSpPr>
          <p:cNvPr id="87" name="Group 86">
            <a:extLst>
              <a:ext uri="{FF2B5EF4-FFF2-40B4-BE49-F238E27FC236}">
                <a16:creationId xmlns:a16="http://schemas.microsoft.com/office/drawing/2014/main" id="{2DB7D420-41A4-3C57-F495-1D08CB456499}"/>
              </a:ext>
            </a:extLst>
          </p:cNvPr>
          <p:cNvGrpSpPr/>
          <p:nvPr/>
        </p:nvGrpSpPr>
        <p:grpSpPr>
          <a:xfrm>
            <a:off x="1411924" y="3541657"/>
            <a:ext cx="3533895" cy="2642394"/>
            <a:chOff x="3850308" y="1829003"/>
            <a:chExt cx="4589898" cy="3431998"/>
          </a:xfrm>
        </p:grpSpPr>
        <p:grpSp>
          <p:nvGrpSpPr>
            <p:cNvPr id="64" name="Group 63">
              <a:extLst>
                <a:ext uri="{FF2B5EF4-FFF2-40B4-BE49-F238E27FC236}">
                  <a16:creationId xmlns:a16="http://schemas.microsoft.com/office/drawing/2014/main" id="{5531B0B1-78C9-FEA6-33D1-1A12BE40A3A9}"/>
                </a:ext>
              </a:extLst>
            </p:cNvPr>
            <p:cNvGrpSpPr/>
            <p:nvPr/>
          </p:nvGrpSpPr>
          <p:grpSpPr>
            <a:xfrm>
              <a:off x="3850308" y="4229419"/>
              <a:ext cx="510988" cy="1031582"/>
              <a:chOff x="1757082" y="4805082"/>
              <a:chExt cx="510988" cy="1031582"/>
            </a:xfrm>
          </p:grpSpPr>
          <p:sp>
            <p:nvSpPr>
              <p:cNvPr id="81" name="Oval 80">
                <a:extLst>
                  <a:ext uri="{FF2B5EF4-FFF2-40B4-BE49-F238E27FC236}">
                    <a16:creationId xmlns:a16="http://schemas.microsoft.com/office/drawing/2014/main" id="{5664B0D0-05D3-7353-ABDD-CA70FD77221A}"/>
                  </a:ext>
                </a:extLst>
              </p:cNvPr>
              <p:cNvSpPr/>
              <p:nvPr/>
            </p:nvSpPr>
            <p:spPr>
              <a:xfrm>
                <a:off x="1757082" y="5325676"/>
                <a:ext cx="510988" cy="510988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cxnSp>
            <p:nvCxnSpPr>
              <p:cNvPr id="82" name="Straight Connector 81">
                <a:extLst>
                  <a:ext uri="{FF2B5EF4-FFF2-40B4-BE49-F238E27FC236}">
                    <a16:creationId xmlns:a16="http://schemas.microsoft.com/office/drawing/2014/main" id="{DDDF1506-D8C2-2001-E8BA-18BFE896FBFB}"/>
                  </a:ext>
                </a:extLst>
              </p:cNvPr>
              <p:cNvCxnSpPr>
                <a:cxnSpLocks/>
                <a:stCxn id="81" idx="0"/>
              </p:cNvCxnSpPr>
              <p:nvPr/>
            </p:nvCxnSpPr>
            <p:spPr>
              <a:xfrm flipV="1">
                <a:off x="2012576" y="4805082"/>
                <a:ext cx="0" cy="520594"/>
              </a:xfrm>
              <a:prstGeom prst="line">
                <a:avLst/>
              </a:prstGeom>
              <a:ln w="5715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  <p:grpSp>
          <p:nvGrpSpPr>
            <p:cNvPr id="65" name="Group 64">
              <a:extLst>
                <a:ext uri="{FF2B5EF4-FFF2-40B4-BE49-F238E27FC236}">
                  <a16:creationId xmlns:a16="http://schemas.microsoft.com/office/drawing/2014/main" id="{1F05A68D-43EE-B929-598A-E43BCCD6F418}"/>
                </a:ext>
              </a:extLst>
            </p:cNvPr>
            <p:cNvGrpSpPr/>
            <p:nvPr/>
          </p:nvGrpSpPr>
          <p:grpSpPr>
            <a:xfrm>
              <a:off x="4867836" y="4229419"/>
              <a:ext cx="510988" cy="1031582"/>
              <a:chOff x="1757082" y="4805082"/>
              <a:chExt cx="510988" cy="1031582"/>
            </a:xfrm>
          </p:grpSpPr>
          <p:sp>
            <p:nvSpPr>
              <p:cNvPr id="79" name="Oval 78">
                <a:extLst>
                  <a:ext uri="{FF2B5EF4-FFF2-40B4-BE49-F238E27FC236}">
                    <a16:creationId xmlns:a16="http://schemas.microsoft.com/office/drawing/2014/main" id="{4A239ED7-788E-27CB-D6FA-E6765918EAD9}"/>
                  </a:ext>
                </a:extLst>
              </p:cNvPr>
              <p:cNvSpPr/>
              <p:nvPr/>
            </p:nvSpPr>
            <p:spPr>
              <a:xfrm>
                <a:off x="1757082" y="5325676"/>
                <a:ext cx="510988" cy="510988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cxnSp>
            <p:nvCxnSpPr>
              <p:cNvPr id="80" name="Straight Connector 79">
                <a:extLst>
                  <a:ext uri="{FF2B5EF4-FFF2-40B4-BE49-F238E27FC236}">
                    <a16:creationId xmlns:a16="http://schemas.microsoft.com/office/drawing/2014/main" id="{1E2B049F-3CDF-D119-BC3A-D483A188D1BF}"/>
                  </a:ext>
                </a:extLst>
              </p:cNvPr>
              <p:cNvCxnSpPr>
                <a:cxnSpLocks/>
                <a:stCxn id="79" idx="0"/>
              </p:cNvCxnSpPr>
              <p:nvPr/>
            </p:nvCxnSpPr>
            <p:spPr>
              <a:xfrm flipV="1">
                <a:off x="2012576" y="4805082"/>
                <a:ext cx="0" cy="520594"/>
              </a:xfrm>
              <a:prstGeom prst="line">
                <a:avLst/>
              </a:prstGeom>
              <a:ln w="5715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  <p:grpSp>
          <p:nvGrpSpPr>
            <p:cNvPr id="66" name="Group 65">
              <a:extLst>
                <a:ext uri="{FF2B5EF4-FFF2-40B4-BE49-F238E27FC236}">
                  <a16:creationId xmlns:a16="http://schemas.microsoft.com/office/drawing/2014/main" id="{2825ED4D-7FAF-C6C9-3D06-88496016B607}"/>
                </a:ext>
              </a:extLst>
            </p:cNvPr>
            <p:cNvGrpSpPr/>
            <p:nvPr/>
          </p:nvGrpSpPr>
          <p:grpSpPr>
            <a:xfrm>
              <a:off x="5840506" y="4229419"/>
              <a:ext cx="510988" cy="1031582"/>
              <a:chOff x="1757082" y="4805082"/>
              <a:chExt cx="510988" cy="1031582"/>
            </a:xfrm>
          </p:grpSpPr>
          <p:sp>
            <p:nvSpPr>
              <p:cNvPr id="77" name="Oval 76">
                <a:extLst>
                  <a:ext uri="{FF2B5EF4-FFF2-40B4-BE49-F238E27FC236}">
                    <a16:creationId xmlns:a16="http://schemas.microsoft.com/office/drawing/2014/main" id="{C343C10C-9E6C-4760-F357-F6CD01B68CD4}"/>
                  </a:ext>
                </a:extLst>
              </p:cNvPr>
              <p:cNvSpPr/>
              <p:nvPr/>
            </p:nvSpPr>
            <p:spPr>
              <a:xfrm>
                <a:off x="1757082" y="5325676"/>
                <a:ext cx="510988" cy="510988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cxnSp>
            <p:nvCxnSpPr>
              <p:cNvPr id="78" name="Straight Connector 77">
                <a:extLst>
                  <a:ext uri="{FF2B5EF4-FFF2-40B4-BE49-F238E27FC236}">
                    <a16:creationId xmlns:a16="http://schemas.microsoft.com/office/drawing/2014/main" id="{5644F960-1067-5D3A-5D98-223B38F821D1}"/>
                  </a:ext>
                </a:extLst>
              </p:cNvPr>
              <p:cNvCxnSpPr>
                <a:cxnSpLocks/>
                <a:stCxn id="77" idx="0"/>
              </p:cNvCxnSpPr>
              <p:nvPr/>
            </p:nvCxnSpPr>
            <p:spPr>
              <a:xfrm flipV="1">
                <a:off x="2012576" y="4805082"/>
                <a:ext cx="0" cy="520594"/>
              </a:xfrm>
              <a:prstGeom prst="line">
                <a:avLst/>
              </a:prstGeom>
              <a:ln w="5715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  <p:grpSp>
          <p:nvGrpSpPr>
            <p:cNvPr id="67" name="Group 66">
              <a:extLst>
                <a:ext uri="{FF2B5EF4-FFF2-40B4-BE49-F238E27FC236}">
                  <a16:creationId xmlns:a16="http://schemas.microsoft.com/office/drawing/2014/main" id="{E7DB16EB-D4FB-92BE-A333-9BAFC5318671}"/>
                </a:ext>
              </a:extLst>
            </p:cNvPr>
            <p:cNvGrpSpPr/>
            <p:nvPr/>
          </p:nvGrpSpPr>
          <p:grpSpPr>
            <a:xfrm>
              <a:off x="6848986" y="4229419"/>
              <a:ext cx="510988" cy="1031582"/>
              <a:chOff x="1757082" y="4805082"/>
              <a:chExt cx="510988" cy="1031582"/>
            </a:xfrm>
          </p:grpSpPr>
          <p:sp>
            <p:nvSpPr>
              <p:cNvPr id="75" name="Oval 74">
                <a:extLst>
                  <a:ext uri="{FF2B5EF4-FFF2-40B4-BE49-F238E27FC236}">
                    <a16:creationId xmlns:a16="http://schemas.microsoft.com/office/drawing/2014/main" id="{63DC1A48-55AE-4C2D-DBBA-5D005CF5C1B1}"/>
                  </a:ext>
                </a:extLst>
              </p:cNvPr>
              <p:cNvSpPr/>
              <p:nvPr/>
            </p:nvSpPr>
            <p:spPr>
              <a:xfrm>
                <a:off x="1757082" y="5325676"/>
                <a:ext cx="510988" cy="510988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cxnSp>
            <p:nvCxnSpPr>
              <p:cNvPr id="76" name="Straight Connector 75">
                <a:extLst>
                  <a:ext uri="{FF2B5EF4-FFF2-40B4-BE49-F238E27FC236}">
                    <a16:creationId xmlns:a16="http://schemas.microsoft.com/office/drawing/2014/main" id="{1B81DBA0-78C6-D9EA-E932-B52253C9949D}"/>
                  </a:ext>
                </a:extLst>
              </p:cNvPr>
              <p:cNvCxnSpPr>
                <a:stCxn id="75" idx="0"/>
              </p:cNvCxnSpPr>
              <p:nvPr/>
            </p:nvCxnSpPr>
            <p:spPr>
              <a:xfrm flipV="1">
                <a:off x="2012576" y="4805082"/>
                <a:ext cx="0" cy="520594"/>
              </a:xfrm>
              <a:prstGeom prst="line">
                <a:avLst/>
              </a:prstGeom>
              <a:ln w="5715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  <p:grpSp>
          <p:nvGrpSpPr>
            <p:cNvPr id="68" name="Group 67">
              <a:extLst>
                <a:ext uri="{FF2B5EF4-FFF2-40B4-BE49-F238E27FC236}">
                  <a16:creationId xmlns:a16="http://schemas.microsoft.com/office/drawing/2014/main" id="{21D9CD2B-AEE0-490C-F768-2E1057D4ACD8}"/>
                </a:ext>
              </a:extLst>
            </p:cNvPr>
            <p:cNvGrpSpPr/>
            <p:nvPr/>
          </p:nvGrpSpPr>
          <p:grpSpPr>
            <a:xfrm>
              <a:off x="7929218" y="4229419"/>
              <a:ext cx="510988" cy="1031582"/>
              <a:chOff x="1757082" y="4805082"/>
              <a:chExt cx="510988" cy="1031582"/>
            </a:xfrm>
          </p:grpSpPr>
          <p:sp>
            <p:nvSpPr>
              <p:cNvPr id="73" name="Oval 72">
                <a:extLst>
                  <a:ext uri="{FF2B5EF4-FFF2-40B4-BE49-F238E27FC236}">
                    <a16:creationId xmlns:a16="http://schemas.microsoft.com/office/drawing/2014/main" id="{C5CDE93D-5AE1-7390-CFEF-138D359A54EC}"/>
                  </a:ext>
                </a:extLst>
              </p:cNvPr>
              <p:cNvSpPr/>
              <p:nvPr/>
            </p:nvSpPr>
            <p:spPr>
              <a:xfrm>
                <a:off x="1757082" y="5325676"/>
                <a:ext cx="510988" cy="510988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cxnSp>
            <p:nvCxnSpPr>
              <p:cNvPr id="74" name="Straight Connector 73">
                <a:extLst>
                  <a:ext uri="{FF2B5EF4-FFF2-40B4-BE49-F238E27FC236}">
                    <a16:creationId xmlns:a16="http://schemas.microsoft.com/office/drawing/2014/main" id="{AD4C8EA7-FBCF-09E4-8001-BB688898AD23}"/>
                  </a:ext>
                </a:extLst>
              </p:cNvPr>
              <p:cNvCxnSpPr>
                <a:stCxn id="73" idx="0"/>
              </p:cNvCxnSpPr>
              <p:nvPr/>
            </p:nvCxnSpPr>
            <p:spPr>
              <a:xfrm flipV="1">
                <a:off x="2012576" y="4805082"/>
                <a:ext cx="0" cy="520594"/>
              </a:xfrm>
              <a:prstGeom prst="line">
                <a:avLst/>
              </a:prstGeom>
              <a:ln w="5715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  <p:cxnSp>
          <p:nvCxnSpPr>
            <p:cNvPr id="69" name="Straight Connector 68">
              <a:extLst>
                <a:ext uri="{FF2B5EF4-FFF2-40B4-BE49-F238E27FC236}">
                  <a16:creationId xmlns:a16="http://schemas.microsoft.com/office/drawing/2014/main" id="{0DD1EA40-885C-BB12-CC59-8964C87F5755}"/>
                </a:ext>
              </a:extLst>
            </p:cNvPr>
            <p:cNvCxnSpPr>
              <a:stCxn id="81" idx="6"/>
              <a:endCxn id="79" idx="2"/>
            </p:cNvCxnSpPr>
            <p:nvPr/>
          </p:nvCxnSpPr>
          <p:spPr>
            <a:xfrm>
              <a:off x="4361296" y="5005507"/>
              <a:ext cx="506540" cy="0"/>
            </a:xfrm>
            <a:prstGeom prst="line">
              <a:avLst/>
            </a:prstGeom>
            <a:ln w="571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70" name="Straight Connector 69">
              <a:extLst>
                <a:ext uri="{FF2B5EF4-FFF2-40B4-BE49-F238E27FC236}">
                  <a16:creationId xmlns:a16="http://schemas.microsoft.com/office/drawing/2014/main" id="{1BF2284B-2097-AF31-274C-D71F52DB4510}"/>
                </a:ext>
              </a:extLst>
            </p:cNvPr>
            <p:cNvCxnSpPr>
              <a:cxnSpLocks/>
              <a:stCxn id="79" idx="6"/>
              <a:endCxn id="77" idx="2"/>
            </p:cNvCxnSpPr>
            <p:nvPr/>
          </p:nvCxnSpPr>
          <p:spPr>
            <a:xfrm>
              <a:off x="5378824" y="5005507"/>
              <a:ext cx="461682" cy="0"/>
            </a:xfrm>
            <a:prstGeom prst="line">
              <a:avLst/>
            </a:prstGeom>
            <a:ln w="571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71" name="Straight Connector 70">
              <a:extLst>
                <a:ext uri="{FF2B5EF4-FFF2-40B4-BE49-F238E27FC236}">
                  <a16:creationId xmlns:a16="http://schemas.microsoft.com/office/drawing/2014/main" id="{00658A9B-8F8B-4375-A677-CE64C0E77234}"/>
                </a:ext>
              </a:extLst>
            </p:cNvPr>
            <p:cNvCxnSpPr>
              <a:cxnSpLocks/>
              <a:stCxn id="77" idx="6"/>
              <a:endCxn id="75" idx="2"/>
            </p:cNvCxnSpPr>
            <p:nvPr/>
          </p:nvCxnSpPr>
          <p:spPr>
            <a:xfrm>
              <a:off x="6351494" y="5005507"/>
              <a:ext cx="497492" cy="0"/>
            </a:xfrm>
            <a:prstGeom prst="line">
              <a:avLst/>
            </a:prstGeom>
            <a:ln w="571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72" name="Straight Connector 71">
              <a:extLst>
                <a:ext uri="{FF2B5EF4-FFF2-40B4-BE49-F238E27FC236}">
                  <a16:creationId xmlns:a16="http://schemas.microsoft.com/office/drawing/2014/main" id="{5BEF48DF-6F6A-9C3B-CCA7-2A3556DFE862}"/>
                </a:ext>
              </a:extLst>
            </p:cNvPr>
            <p:cNvCxnSpPr>
              <a:cxnSpLocks/>
              <a:stCxn id="75" idx="6"/>
              <a:endCxn id="73" idx="2"/>
            </p:cNvCxnSpPr>
            <p:nvPr/>
          </p:nvCxnSpPr>
          <p:spPr>
            <a:xfrm>
              <a:off x="7359974" y="5005507"/>
              <a:ext cx="569244" cy="0"/>
            </a:xfrm>
            <a:prstGeom prst="line">
              <a:avLst/>
            </a:prstGeom>
            <a:ln w="571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grpSp>
          <p:nvGrpSpPr>
            <p:cNvPr id="2" name="Group 1">
              <a:extLst>
                <a:ext uri="{FF2B5EF4-FFF2-40B4-BE49-F238E27FC236}">
                  <a16:creationId xmlns:a16="http://schemas.microsoft.com/office/drawing/2014/main" id="{1CBBBEF2-176E-8D5B-9034-354F096D1811}"/>
                </a:ext>
              </a:extLst>
            </p:cNvPr>
            <p:cNvGrpSpPr/>
            <p:nvPr/>
          </p:nvGrpSpPr>
          <p:grpSpPr>
            <a:xfrm>
              <a:off x="3850308" y="3259116"/>
              <a:ext cx="510988" cy="1031582"/>
              <a:chOff x="1757082" y="4805082"/>
              <a:chExt cx="510988" cy="1031582"/>
            </a:xfrm>
          </p:grpSpPr>
          <p:sp>
            <p:nvSpPr>
              <p:cNvPr id="4" name="Oval 3">
                <a:extLst>
                  <a:ext uri="{FF2B5EF4-FFF2-40B4-BE49-F238E27FC236}">
                    <a16:creationId xmlns:a16="http://schemas.microsoft.com/office/drawing/2014/main" id="{BAFEAF8F-93E6-39ED-A4CC-85647E900F4E}"/>
                  </a:ext>
                </a:extLst>
              </p:cNvPr>
              <p:cNvSpPr/>
              <p:nvPr/>
            </p:nvSpPr>
            <p:spPr>
              <a:xfrm>
                <a:off x="1757082" y="5325676"/>
                <a:ext cx="510988" cy="510988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cxnSp>
            <p:nvCxnSpPr>
              <p:cNvPr id="5" name="Straight Connector 4">
                <a:extLst>
                  <a:ext uri="{FF2B5EF4-FFF2-40B4-BE49-F238E27FC236}">
                    <a16:creationId xmlns:a16="http://schemas.microsoft.com/office/drawing/2014/main" id="{4A35B4EC-223C-F008-8129-A59332B6194B}"/>
                  </a:ext>
                </a:extLst>
              </p:cNvPr>
              <p:cNvCxnSpPr>
                <a:cxnSpLocks/>
                <a:stCxn id="4" idx="0"/>
              </p:cNvCxnSpPr>
              <p:nvPr/>
            </p:nvCxnSpPr>
            <p:spPr>
              <a:xfrm flipV="1">
                <a:off x="2012576" y="4805082"/>
                <a:ext cx="0" cy="520594"/>
              </a:xfrm>
              <a:prstGeom prst="line">
                <a:avLst/>
              </a:prstGeom>
              <a:ln w="5715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E118E9AE-379D-88EF-D5AC-6054BAA1EE47}"/>
                </a:ext>
              </a:extLst>
            </p:cNvPr>
            <p:cNvGrpSpPr/>
            <p:nvPr/>
          </p:nvGrpSpPr>
          <p:grpSpPr>
            <a:xfrm>
              <a:off x="4867836" y="3259116"/>
              <a:ext cx="510988" cy="1031582"/>
              <a:chOff x="1757082" y="4805082"/>
              <a:chExt cx="510988" cy="1031582"/>
            </a:xfrm>
          </p:grpSpPr>
          <p:sp>
            <p:nvSpPr>
              <p:cNvPr id="7" name="Oval 6">
                <a:extLst>
                  <a:ext uri="{FF2B5EF4-FFF2-40B4-BE49-F238E27FC236}">
                    <a16:creationId xmlns:a16="http://schemas.microsoft.com/office/drawing/2014/main" id="{9DD335D8-FFED-67F5-4083-5518007A019E}"/>
                  </a:ext>
                </a:extLst>
              </p:cNvPr>
              <p:cNvSpPr/>
              <p:nvPr/>
            </p:nvSpPr>
            <p:spPr>
              <a:xfrm>
                <a:off x="1757082" y="5325676"/>
                <a:ext cx="510988" cy="510988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cxnSp>
            <p:nvCxnSpPr>
              <p:cNvPr id="8" name="Straight Connector 7">
                <a:extLst>
                  <a:ext uri="{FF2B5EF4-FFF2-40B4-BE49-F238E27FC236}">
                    <a16:creationId xmlns:a16="http://schemas.microsoft.com/office/drawing/2014/main" id="{5A5E92E6-7857-0D9E-509D-4EF753F3D92F}"/>
                  </a:ext>
                </a:extLst>
              </p:cNvPr>
              <p:cNvCxnSpPr>
                <a:cxnSpLocks/>
                <a:stCxn id="7" idx="0"/>
              </p:cNvCxnSpPr>
              <p:nvPr/>
            </p:nvCxnSpPr>
            <p:spPr>
              <a:xfrm flipV="1">
                <a:off x="2012576" y="4805082"/>
                <a:ext cx="0" cy="520594"/>
              </a:xfrm>
              <a:prstGeom prst="line">
                <a:avLst/>
              </a:prstGeom>
              <a:ln w="5715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id="{418F660B-3F58-731D-F493-B382D73B6F6C}"/>
                </a:ext>
              </a:extLst>
            </p:cNvPr>
            <p:cNvGrpSpPr/>
            <p:nvPr/>
          </p:nvGrpSpPr>
          <p:grpSpPr>
            <a:xfrm>
              <a:off x="5840506" y="3259116"/>
              <a:ext cx="510988" cy="1031582"/>
              <a:chOff x="1757082" y="4805082"/>
              <a:chExt cx="510988" cy="1031582"/>
            </a:xfrm>
          </p:grpSpPr>
          <p:sp>
            <p:nvSpPr>
              <p:cNvPr id="10" name="Oval 9">
                <a:extLst>
                  <a:ext uri="{FF2B5EF4-FFF2-40B4-BE49-F238E27FC236}">
                    <a16:creationId xmlns:a16="http://schemas.microsoft.com/office/drawing/2014/main" id="{B76A9693-A37B-4659-5A87-EABFD3112B57}"/>
                  </a:ext>
                </a:extLst>
              </p:cNvPr>
              <p:cNvSpPr/>
              <p:nvPr/>
            </p:nvSpPr>
            <p:spPr>
              <a:xfrm>
                <a:off x="1757082" y="5325676"/>
                <a:ext cx="510988" cy="510988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cxnSp>
            <p:nvCxnSpPr>
              <p:cNvPr id="11" name="Straight Connector 10">
                <a:extLst>
                  <a:ext uri="{FF2B5EF4-FFF2-40B4-BE49-F238E27FC236}">
                    <a16:creationId xmlns:a16="http://schemas.microsoft.com/office/drawing/2014/main" id="{D79006DF-6C6D-A248-54FF-21B8775F9B5D}"/>
                  </a:ext>
                </a:extLst>
              </p:cNvPr>
              <p:cNvCxnSpPr>
                <a:cxnSpLocks/>
                <a:stCxn id="10" idx="0"/>
              </p:cNvCxnSpPr>
              <p:nvPr/>
            </p:nvCxnSpPr>
            <p:spPr>
              <a:xfrm flipV="1">
                <a:off x="2012576" y="4805082"/>
                <a:ext cx="0" cy="520594"/>
              </a:xfrm>
              <a:prstGeom prst="line">
                <a:avLst/>
              </a:prstGeom>
              <a:ln w="5715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  <p:grpSp>
          <p:nvGrpSpPr>
            <p:cNvPr id="12" name="Group 11">
              <a:extLst>
                <a:ext uri="{FF2B5EF4-FFF2-40B4-BE49-F238E27FC236}">
                  <a16:creationId xmlns:a16="http://schemas.microsoft.com/office/drawing/2014/main" id="{F1255A50-5B4A-9A5B-90C9-9E02A159A1D1}"/>
                </a:ext>
              </a:extLst>
            </p:cNvPr>
            <p:cNvGrpSpPr/>
            <p:nvPr/>
          </p:nvGrpSpPr>
          <p:grpSpPr>
            <a:xfrm>
              <a:off x="6848986" y="3259116"/>
              <a:ext cx="510988" cy="1031582"/>
              <a:chOff x="1757082" y="4805082"/>
              <a:chExt cx="510988" cy="1031582"/>
            </a:xfrm>
          </p:grpSpPr>
          <p:sp>
            <p:nvSpPr>
              <p:cNvPr id="13" name="Oval 12">
                <a:extLst>
                  <a:ext uri="{FF2B5EF4-FFF2-40B4-BE49-F238E27FC236}">
                    <a16:creationId xmlns:a16="http://schemas.microsoft.com/office/drawing/2014/main" id="{47F4FB1C-372F-951F-45D3-C827E3FEA644}"/>
                  </a:ext>
                </a:extLst>
              </p:cNvPr>
              <p:cNvSpPr/>
              <p:nvPr/>
            </p:nvSpPr>
            <p:spPr>
              <a:xfrm>
                <a:off x="1757082" y="5325676"/>
                <a:ext cx="510988" cy="510988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cxnSp>
            <p:nvCxnSpPr>
              <p:cNvPr id="14" name="Straight Connector 13">
                <a:extLst>
                  <a:ext uri="{FF2B5EF4-FFF2-40B4-BE49-F238E27FC236}">
                    <a16:creationId xmlns:a16="http://schemas.microsoft.com/office/drawing/2014/main" id="{C7ED1E33-844D-10A2-390A-D0686BFCA4EC}"/>
                  </a:ext>
                </a:extLst>
              </p:cNvPr>
              <p:cNvCxnSpPr>
                <a:stCxn id="13" idx="0"/>
              </p:cNvCxnSpPr>
              <p:nvPr/>
            </p:nvCxnSpPr>
            <p:spPr>
              <a:xfrm flipV="1">
                <a:off x="2012576" y="4805082"/>
                <a:ext cx="0" cy="520594"/>
              </a:xfrm>
              <a:prstGeom prst="line">
                <a:avLst/>
              </a:prstGeom>
              <a:ln w="5715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  <p:grpSp>
          <p:nvGrpSpPr>
            <p:cNvPr id="15" name="Group 14">
              <a:extLst>
                <a:ext uri="{FF2B5EF4-FFF2-40B4-BE49-F238E27FC236}">
                  <a16:creationId xmlns:a16="http://schemas.microsoft.com/office/drawing/2014/main" id="{9BAC76ED-6181-963C-A02D-979CFED76D92}"/>
                </a:ext>
              </a:extLst>
            </p:cNvPr>
            <p:cNvGrpSpPr/>
            <p:nvPr/>
          </p:nvGrpSpPr>
          <p:grpSpPr>
            <a:xfrm>
              <a:off x="7929218" y="3259116"/>
              <a:ext cx="510988" cy="1031582"/>
              <a:chOff x="1757082" y="4805082"/>
              <a:chExt cx="510988" cy="1031582"/>
            </a:xfrm>
          </p:grpSpPr>
          <p:sp>
            <p:nvSpPr>
              <p:cNvPr id="16" name="Oval 15">
                <a:extLst>
                  <a:ext uri="{FF2B5EF4-FFF2-40B4-BE49-F238E27FC236}">
                    <a16:creationId xmlns:a16="http://schemas.microsoft.com/office/drawing/2014/main" id="{E98DEF92-D880-12E6-DD52-B453127F3B39}"/>
                  </a:ext>
                </a:extLst>
              </p:cNvPr>
              <p:cNvSpPr/>
              <p:nvPr/>
            </p:nvSpPr>
            <p:spPr>
              <a:xfrm>
                <a:off x="1757082" y="5325676"/>
                <a:ext cx="510988" cy="510988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cxnSp>
            <p:nvCxnSpPr>
              <p:cNvPr id="17" name="Straight Connector 16">
                <a:extLst>
                  <a:ext uri="{FF2B5EF4-FFF2-40B4-BE49-F238E27FC236}">
                    <a16:creationId xmlns:a16="http://schemas.microsoft.com/office/drawing/2014/main" id="{3DD082EF-0DC5-BA0A-25D4-D9BD522C6081}"/>
                  </a:ext>
                </a:extLst>
              </p:cNvPr>
              <p:cNvCxnSpPr>
                <a:stCxn id="16" idx="0"/>
              </p:cNvCxnSpPr>
              <p:nvPr/>
            </p:nvCxnSpPr>
            <p:spPr>
              <a:xfrm flipV="1">
                <a:off x="2012576" y="4805082"/>
                <a:ext cx="0" cy="520594"/>
              </a:xfrm>
              <a:prstGeom prst="line">
                <a:avLst/>
              </a:prstGeom>
              <a:ln w="5715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99F700D4-F6D2-8BFA-BF91-1ABCDD2CE298}"/>
                </a:ext>
              </a:extLst>
            </p:cNvPr>
            <p:cNvCxnSpPr>
              <a:stCxn id="4" idx="6"/>
              <a:endCxn id="7" idx="2"/>
            </p:cNvCxnSpPr>
            <p:nvPr/>
          </p:nvCxnSpPr>
          <p:spPr>
            <a:xfrm>
              <a:off x="4361296" y="4035204"/>
              <a:ext cx="506540" cy="0"/>
            </a:xfrm>
            <a:prstGeom prst="line">
              <a:avLst/>
            </a:prstGeom>
            <a:ln w="571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056EC0AC-7454-12AB-B49F-41E930611093}"/>
                </a:ext>
              </a:extLst>
            </p:cNvPr>
            <p:cNvCxnSpPr>
              <a:cxnSpLocks/>
              <a:stCxn id="7" idx="6"/>
              <a:endCxn id="10" idx="2"/>
            </p:cNvCxnSpPr>
            <p:nvPr/>
          </p:nvCxnSpPr>
          <p:spPr>
            <a:xfrm>
              <a:off x="5378824" y="4035204"/>
              <a:ext cx="461682" cy="0"/>
            </a:xfrm>
            <a:prstGeom prst="line">
              <a:avLst/>
            </a:prstGeom>
            <a:ln w="571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C6BC3527-03BD-9C4F-5329-E439846E695B}"/>
                </a:ext>
              </a:extLst>
            </p:cNvPr>
            <p:cNvCxnSpPr>
              <a:cxnSpLocks/>
              <a:stCxn id="10" idx="6"/>
              <a:endCxn id="13" idx="2"/>
            </p:cNvCxnSpPr>
            <p:nvPr/>
          </p:nvCxnSpPr>
          <p:spPr>
            <a:xfrm>
              <a:off x="6351494" y="4035204"/>
              <a:ext cx="497492" cy="0"/>
            </a:xfrm>
            <a:prstGeom prst="line">
              <a:avLst/>
            </a:prstGeom>
            <a:ln w="571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1" name="Straight Connector 20">
              <a:extLst>
                <a:ext uri="{FF2B5EF4-FFF2-40B4-BE49-F238E27FC236}">
                  <a16:creationId xmlns:a16="http://schemas.microsoft.com/office/drawing/2014/main" id="{945CEA46-C488-0180-1193-C6723F9B2072}"/>
                </a:ext>
              </a:extLst>
            </p:cNvPr>
            <p:cNvCxnSpPr>
              <a:cxnSpLocks/>
              <a:stCxn id="13" idx="6"/>
              <a:endCxn id="16" idx="2"/>
            </p:cNvCxnSpPr>
            <p:nvPr/>
          </p:nvCxnSpPr>
          <p:spPr>
            <a:xfrm>
              <a:off x="7359974" y="4035204"/>
              <a:ext cx="569244" cy="0"/>
            </a:xfrm>
            <a:prstGeom prst="line">
              <a:avLst/>
            </a:prstGeom>
            <a:ln w="571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grpSp>
          <p:nvGrpSpPr>
            <p:cNvPr id="22" name="Group 21">
              <a:extLst>
                <a:ext uri="{FF2B5EF4-FFF2-40B4-BE49-F238E27FC236}">
                  <a16:creationId xmlns:a16="http://schemas.microsoft.com/office/drawing/2014/main" id="{84B60A6B-B6E0-24BD-3CED-936F8E7F477C}"/>
                </a:ext>
              </a:extLst>
            </p:cNvPr>
            <p:cNvGrpSpPr/>
            <p:nvPr/>
          </p:nvGrpSpPr>
          <p:grpSpPr>
            <a:xfrm>
              <a:off x="3850308" y="2288813"/>
              <a:ext cx="510988" cy="1031582"/>
              <a:chOff x="1757082" y="4805082"/>
              <a:chExt cx="510988" cy="1031582"/>
            </a:xfrm>
          </p:grpSpPr>
          <p:sp>
            <p:nvSpPr>
              <p:cNvPr id="23" name="Oval 22">
                <a:extLst>
                  <a:ext uri="{FF2B5EF4-FFF2-40B4-BE49-F238E27FC236}">
                    <a16:creationId xmlns:a16="http://schemas.microsoft.com/office/drawing/2014/main" id="{DBE7367E-6A57-559B-7B22-9166C2F95204}"/>
                  </a:ext>
                </a:extLst>
              </p:cNvPr>
              <p:cNvSpPr/>
              <p:nvPr/>
            </p:nvSpPr>
            <p:spPr>
              <a:xfrm>
                <a:off x="1757082" y="5325676"/>
                <a:ext cx="510988" cy="510988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cxnSp>
            <p:nvCxnSpPr>
              <p:cNvPr id="24" name="Straight Connector 23">
                <a:extLst>
                  <a:ext uri="{FF2B5EF4-FFF2-40B4-BE49-F238E27FC236}">
                    <a16:creationId xmlns:a16="http://schemas.microsoft.com/office/drawing/2014/main" id="{7DF25861-B03A-E952-AC67-3953782C398D}"/>
                  </a:ext>
                </a:extLst>
              </p:cNvPr>
              <p:cNvCxnSpPr>
                <a:cxnSpLocks/>
                <a:stCxn id="23" idx="0"/>
              </p:cNvCxnSpPr>
              <p:nvPr/>
            </p:nvCxnSpPr>
            <p:spPr>
              <a:xfrm flipV="1">
                <a:off x="2012576" y="4805082"/>
                <a:ext cx="0" cy="520594"/>
              </a:xfrm>
              <a:prstGeom prst="line">
                <a:avLst/>
              </a:prstGeom>
              <a:ln w="5715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  <p:grpSp>
          <p:nvGrpSpPr>
            <p:cNvPr id="25" name="Group 24">
              <a:extLst>
                <a:ext uri="{FF2B5EF4-FFF2-40B4-BE49-F238E27FC236}">
                  <a16:creationId xmlns:a16="http://schemas.microsoft.com/office/drawing/2014/main" id="{E63B7C07-996A-A1A6-92BB-2344CC1E8EF0}"/>
                </a:ext>
              </a:extLst>
            </p:cNvPr>
            <p:cNvGrpSpPr/>
            <p:nvPr/>
          </p:nvGrpSpPr>
          <p:grpSpPr>
            <a:xfrm>
              <a:off x="4867836" y="2288813"/>
              <a:ext cx="510988" cy="1031582"/>
              <a:chOff x="1757082" y="4805082"/>
              <a:chExt cx="510988" cy="1031582"/>
            </a:xfrm>
          </p:grpSpPr>
          <p:sp>
            <p:nvSpPr>
              <p:cNvPr id="26" name="Oval 25">
                <a:extLst>
                  <a:ext uri="{FF2B5EF4-FFF2-40B4-BE49-F238E27FC236}">
                    <a16:creationId xmlns:a16="http://schemas.microsoft.com/office/drawing/2014/main" id="{3BBF1B2C-CEB7-B046-B562-E48387451886}"/>
                  </a:ext>
                </a:extLst>
              </p:cNvPr>
              <p:cNvSpPr/>
              <p:nvPr/>
            </p:nvSpPr>
            <p:spPr>
              <a:xfrm>
                <a:off x="1757082" y="5325676"/>
                <a:ext cx="510988" cy="510988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cxnSp>
            <p:nvCxnSpPr>
              <p:cNvPr id="27" name="Straight Connector 26">
                <a:extLst>
                  <a:ext uri="{FF2B5EF4-FFF2-40B4-BE49-F238E27FC236}">
                    <a16:creationId xmlns:a16="http://schemas.microsoft.com/office/drawing/2014/main" id="{0A9B2476-F74B-0B5A-BC68-4A216AA7FE76}"/>
                  </a:ext>
                </a:extLst>
              </p:cNvPr>
              <p:cNvCxnSpPr>
                <a:cxnSpLocks/>
                <a:stCxn id="26" idx="0"/>
              </p:cNvCxnSpPr>
              <p:nvPr/>
            </p:nvCxnSpPr>
            <p:spPr>
              <a:xfrm flipV="1">
                <a:off x="2012576" y="4805082"/>
                <a:ext cx="0" cy="520594"/>
              </a:xfrm>
              <a:prstGeom prst="line">
                <a:avLst/>
              </a:prstGeom>
              <a:ln w="5715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  <p:grpSp>
          <p:nvGrpSpPr>
            <p:cNvPr id="28" name="Group 27">
              <a:extLst>
                <a:ext uri="{FF2B5EF4-FFF2-40B4-BE49-F238E27FC236}">
                  <a16:creationId xmlns:a16="http://schemas.microsoft.com/office/drawing/2014/main" id="{A6F1CE16-3A68-5EB8-57D8-29F869E63BDE}"/>
                </a:ext>
              </a:extLst>
            </p:cNvPr>
            <p:cNvGrpSpPr/>
            <p:nvPr/>
          </p:nvGrpSpPr>
          <p:grpSpPr>
            <a:xfrm>
              <a:off x="5840506" y="2288813"/>
              <a:ext cx="510988" cy="1031582"/>
              <a:chOff x="1757082" y="4805082"/>
              <a:chExt cx="510988" cy="1031582"/>
            </a:xfrm>
          </p:grpSpPr>
          <p:sp>
            <p:nvSpPr>
              <p:cNvPr id="29" name="Oval 28">
                <a:extLst>
                  <a:ext uri="{FF2B5EF4-FFF2-40B4-BE49-F238E27FC236}">
                    <a16:creationId xmlns:a16="http://schemas.microsoft.com/office/drawing/2014/main" id="{97226A3D-2085-6347-96AE-11BF5D131DF2}"/>
                  </a:ext>
                </a:extLst>
              </p:cNvPr>
              <p:cNvSpPr/>
              <p:nvPr/>
            </p:nvSpPr>
            <p:spPr>
              <a:xfrm>
                <a:off x="1757082" y="5325676"/>
                <a:ext cx="510988" cy="510988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cxnSp>
            <p:nvCxnSpPr>
              <p:cNvPr id="31" name="Straight Connector 30">
                <a:extLst>
                  <a:ext uri="{FF2B5EF4-FFF2-40B4-BE49-F238E27FC236}">
                    <a16:creationId xmlns:a16="http://schemas.microsoft.com/office/drawing/2014/main" id="{F8226510-28E4-694E-9462-B8AEBA146C31}"/>
                  </a:ext>
                </a:extLst>
              </p:cNvPr>
              <p:cNvCxnSpPr>
                <a:cxnSpLocks/>
                <a:stCxn id="29" idx="0"/>
              </p:cNvCxnSpPr>
              <p:nvPr/>
            </p:nvCxnSpPr>
            <p:spPr>
              <a:xfrm flipV="1">
                <a:off x="2012576" y="4805082"/>
                <a:ext cx="0" cy="520594"/>
              </a:xfrm>
              <a:prstGeom prst="line">
                <a:avLst/>
              </a:prstGeom>
              <a:ln w="5715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  <p:grpSp>
          <p:nvGrpSpPr>
            <p:cNvPr id="33" name="Group 32">
              <a:extLst>
                <a:ext uri="{FF2B5EF4-FFF2-40B4-BE49-F238E27FC236}">
                  <a16:creationId xmlns:a16="http://schemas.microsoft.com/office/drawing/2014/main" id="{FCAAD4E6-9909-3E5F-FC94-C05066DF53DA}"/>
                </a:ext>
              </a:extLst>
            </p:cNvPr>
            <p:cNvGrpSpPr/>
            <p:nvPr/>
          </p:nvGrpSpPr>
          <p:grpSpPr>
            <a:xfrm>
              <a:off x="6848986" y="2288813"/>
              <a:ext cx="510988" cy="1031582"/>
              <a:chOff x="1757082" y="4805082"/>
              <a:chExt cx="510988" cy="1031582"/>
            </a:xfrm>
          </p:grpSpPr>
          <p:sp>
            <p:nvSpPr>
              <p:cNvPr id="34" name="Oval 33">
                <a:extLst>
                  <a:ext uri="{FF2B5EF4-FFF2-40B4-BE49-F238E27FC236}">
                    <a16:creationId xmlns:a16="http://schemas.microsoft.com/office/drawing/2014/main" id="{2F991E77-7875-24B1-DDF6-D436E30FB937}"/>
                  </a:ext>
                </a:extLst>
              </p:cNvPr>
              <p:cNvSpPr/>
              <p:nvPr/>
            </p:nvSpPr>
            <p:spPr>
              <a:xfrm>
                <a:off x="1757082" y="5325676"/>
                <a:ext cx="510988" cy="510988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cxnSp>
            <p:nvCxnSpPr>
              <p:cNvPr id="35" name="Straight Connector 34">
                <a:extLst>
                  <a:ext uri="{FF2B5EF4-FFF2-40B4-BE49-F238E27FC236}">
                    <a16:creationId xmlns:a16="http://schemas.microsoft.com/office/drawing/2014/main" id="{10C39D7F-E8AD-DCAC-281D-37C850B56553}"/>
                  </a:ext>
                </a:extLst>
              </p:cNvPr>
              <p:cNvCxnSpPr>
                <a:stCxn id="34" idx="0"/>
              </p:cNvCxnSpPr>
              <p:nvPr/>
            </p:nvCxnSpPr>
            <p:spPr>
              <a:xfrm flipV="1">
                <a:off x="2012576" y="4805082"/>
                <a:ext cx="0" cy="520594"/>
              </a:xfrm>
              <a:prstGeom prst="line">
                <a:avLst/>
              </a:prstGeom>
              <a:ln w="5715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  <p:grpSp>
          <p:nvGrpSpPr>
            <p:cNvPr id="36" name="Group 35">
              <a:extLst>
                <a:ext uri="{FF2B5EF4-FFF2-40B4-BE49-F238E27FC236}">
                  <a16:creationId xmlns:a16="http://schemas.microsoft.com/office/drawing/2014/main" id="{A828D00C-7DBF-EAED-0E63-7400E76264E8}"/>
                </a:ext>
              </a:extLst>
            </p:cNvPr>
            <p:cNvGrpSpPr/>
            <p:nvPr/>
          </p:nvGrpSpPr>
          <p:grpSpPr>
            <a:xfrm>
              <a:off x="7929218" y="2288813"/>
              <a:ext cx="510988" cy="1031582"/>
              <a:chOff x="1757082" y="4805082"/>
              <a:chExt cx="510988" cy="1031582"/>
            </a:xfrm>
          </p:grpSpPr>
          <p:sp>
            <p:nvSpPr>
              <p:cNvPr id="37" name="Oval 36">
                <a:extLst>
                  <a:ext uri="{FF2B5EF4-FFF2-40B4-BE49-F238E27FC236}">
                    <a16:creationId xmlns:a16="http://schemas.microsoft.com/office/drawing/2014/main" id="{0F26CF83-4581-C3FF-E841-61B3EDA65374}"/>
                  </a:ext>
                </a:extLst>
              </p:cNvPr>
              <p:cNvSpPr/>
              <p:nvPr/>
            </p:nvSpPr>
            <p:spPr>
              <a:xfrm>
                <a:off x="1757082" y="5325676"/>
                <a:ext cx="510988" cy="510988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cxnSp>
            <p:nvCxnSpPr>
              <p:cNvPr id="38" name="Straight Connector 37">
                <a:extLst>
                  <a:ext uri="{FF2B5EF4-FFF2-40B4-BE49-F238E27FC236}">
                    <a16:creationId xmlns:a16="http://schemas.microsoft.com/office/drawing/2014/main" id="{8DDE317C-60F3-3440-53C9-DF0ADEACEFD4}"/>
                  </a:ext>
                </a:extLst>
              </p:cNvPr>
              <p:cNvCxnSpPr>
                <a:stCxn id="37" idx="0"/>
              </p:cNvCxnSpPr>
              <p:nvPr/>
            </p:nvCxnSpPr>
            <p:spPr>
              <a:xfrm flipV="1">
                <a:off x="2012576" y="4805082"/>
                <a:ext cx="0" cy="520594"/>
              </a:xfrm>
              <a:prstGeom prst="line">
                <a:avLst/>
              </a:prstGeom>
              <a:ln w="5715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  <p:cxnSp>
          <p:nvCxnSpPr>
            <p:cNvPr id="39" name="Straight Connector 38">
              <a:extLst>
                <a:ext uri="{FF2B5EF4-FFF2-40B4-BE49-F238E27FC236}">
                  <a16:creationId xmlns:a16="http://schemas.microsoft.com/office/drawing/2014/main" id="{B5EA32DC-9676-F265-E25D-07683EDCE021}"/>
                </a:ext>
              </a:extLst>
            </p:cNvPr>
            <p:cNvCxnSpPr>
              <a:stCxn id="23" idx="6"/>
              <a:endCxn id="26" idx="2"/>
            </p:cNvCxnSpPr>
            <p:nvPr/>
          </p:nvCxnSpPr>
          <p:spPr>
            <a:xfrm>
              <a:off x="4361296" y="3064901"/>
              <a:ext cx="506540" cy="0"/>
            </a:xfrm>
            <a:prstGeom prst="line">
              <a:avLst/>
            </a:prstGeom>
            <a:ln w="571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40" name="Straight Connector 39">
              <a:extLst>
                <a:ext uri="{FF2B5EF4-FFF2-40B4-BE49-F238E27FC236}">
                  <a16:creationId xmlns:a16="http://schemas.microsoft.com/office/drawing/2014/main" id="{082B4A6F-FC42-1A76-9AB9-025D9B370B4A}"/>
                </a:ext>
              </a:extLst>
            </p:cNvPr>
            <p:cNvCxnSpPr>
              <a:cxnSpLocks/>
              <a:stCxn id="26" idx="6"/>
              <a:endCxn id="29" idx="2"/>
            </p:cNvCxnSpPr>
            <p:nvPr/>
          </p:nvCxnSpPr>
          <p:spPr>
            <a:xfrm>
              <a:off x="5378824" y="3064901"/>
              <a:ext cx="461682" cy="0"/>
            </a:xfrm>
            <a:prstGeom prst="line">
              <a:avLst/>
            </a:prstGeom>
            <a:ln w="571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45" name="Straight Connector 44">
              <a:extLst>
                <a:ext uri="{FF2B5EF4-FFF2-40B4-BE49-F238E27FC236}">
                  <a16:creationId xmlns:a16="http://schemas.microsoft.com/office/drawing/2014/main" id="{3DBAB746-8140-AC3F-DDDD-6DEE24BAD0E5}"/>
                </a:ext>
              </a:extLst>
            </p:cNvPr>
            <p:cNvCxnSpPr>
              <a:cxnSpLocks/>
              <a:stCxn id="29" idx="6"/>
              <a:endCxn id="34" idx="2"/>
            </p:cNvCxnSpPr>
            <p:nvPr/>
          </p:nvCxnSpPr>
          <p:spPr>
            <a:xfrm>
              <a:off x="6351494" y="3064901"/>
              <a:ext cx="497492" cy="0"/>
            </a:xfrm>
            <a:prstGeom prst="line">
              <a:avLst/>
            </a:prstGeom>
            <a:ln w="571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46" name="Straight Connector 45">
              <a:extLst>
                <a:ext uri="{FF2B5EF4-FFF2-40B4-BE49-F238E27FC236}">
                  <a16:creationId xmlns:a16="http://schemas.microsoft.com/office/drawing/2014/main" id="{6CC5EB56-F7F6-8C13-9B2B-FBBBF5F4DC0B}"/>
                </a:ext>
              </a:extLst>
            </p:cNvPr>
            <p:cNvCxnSpPr>
              <a:cxnSpLocks/>
              <a:stCxn id="34" idx="6"/>
              <a:endCxn id="37" idx="2"/>
            </p:cNvCxnSpPr>
            <p:nvPr/>
          </p:nvCxnSpPr>
          <p:spPr>
            <a:xfrm>
              <a:off x="7359974" y="3064901"/>
              <a:ext cx="569244" cy="0"/>
            </a:xfrm>
            <a:prstGeom prst="line">
              <a:avLst/>
            </a:prstGeom>
            <a:ln w="571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48" name="Oval 47">
              <a:extLst>
                <a:ext uri="{FF2B5EF4-FFF2-40B4-BE49-F238E27FC236}">
                  <a16:creationId xmlns:a16="http://schemas.microsoft.com/office/drawing/2014/main" id="{FE6478A8-05B2-BFBF-7233-5DEEE5798B34}"/>
                </a:ext>
              </a:extLst>
            </p:cNvPr>
            <p:cNvSpPr/>
            <p:nvPr/>
          </p:nvSpPr>
          <p:spPr>
            <a:xfrm>
              <a:off x="3850308" y="1829003"/>
              <a:ext cx="510988" cy="510988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1" name="Oval 50">
              <a:extLst>
                <a:ext uri="{FF2B5EF4-FFF2-40B4-BE49-F238E27FC236}">
                  <a16:creationId xmlns:a16="http://schemas.microsoft.com/office/drawing/2014/main" id="{B74D4425-8AA5-9717-18BF-E6771E369715}"/>
                </a:ext>
              </a:extLst>
            </p:cNvPr>
            <p:cNvSpPr/>
            <p:nvPr/>
          </p:nvSpPr>
          <p:spPr>
            <a:xfrm>
              <a:off x="4867836" y="1829003"/>
              <a:ext cx="510988" cy="510988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4" name="Oval 53">
              <a:extLst>
                <a:ext uri="{FF2B5EF4-FFF2-40B4-BE49-F238E27FC236}">
                  <a16:creationId xmlns:a16="http://schemas.microsoft.com/office/drawing/2014/main" id="{53FE8148-CDE9-EB1F-C3A3-D07F7D11CC7A}"/>
                </a:ext>
              </a:extLst>
            </p:cNvPr>
            <p:cNvSpPr/>
            <p:nvPr/>
          </p:nvSpPr>
          <p:spPr>
            <a:xfrm>
              <a:off x="5840506" y="1829003"/>
              <a:ext cx="510988" cy="510988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7" name="Oval 56">
              <a:extLst>
                <a:ext uri="{FF2B5EF4-FFF2-40B4-BE49-F238E27FC236}">
                  <a16:creationId xmlns:a16="http://schemas.microsoft.com/office/drawing/2014/main" id="{6F1FD546-F5C1-23AA-29C5-A4AC492C1124}"/>
                </a:ext>
              </a:extLst>
            </p:cNvPr>
            <p:cNvSpPr/>
            <p:nvPr/>
          </p:nvSpPr>
          <p:spPr>
            <a:xfrm>
              <a:off x="6848986" y="1829003"/>
              <a:ext cx="510988" cy="510988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0" name="Oval 59">
              <a:extLst>
                <a:ext uri="{FF2B5EF4-FFF2-40B4-BE49-F238E27FC236}">
                  <a16:creationId xmlns:a16="http://schemas.microsoft.com/office/drawing/2014/main" id="{774FFC04-E41F-22D2-B5ED-EC278D096782}"/>
                </a:ext>
              </a:extLst>
            </p:cNvPr>
            <p:cNvSpPr/>
            <p:nvPr/>
          </p:nvSpPr>
          <p:spPr>
            <a:xfrm>
              <a:off x="7929218" y="1829003"/>
              <a:ext cx="510988" cy="510988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cxnSp>
          <p:nvCxnSpPr>
            <p:cNvPr id="83" name="Straight Connector 82">
              <a:extLst>
                <a:ext uri="{FF2B5EF4-FFF2-40B4-BE49-F238E27FC236}">
                  <a16:creationId xmlns:a16="http://schemas.microsoft.com/office/drawing/2014/main" id="{7FA56CC7-19A2-8E57-B201-DDE49FAD39D9}"/>
                </a:ext>
              </a:extLst>
            </p:cNvPr>
            <p:cNvCxnSpPr>
              <a:stCxn id="48" idx="6"/>
              <a:endCxn id="51" idx="2"/>
            </p:cNvCxnSpPr>
            <p:nvPr/>
          </p:nvCxnSpPr>
          <p:spPr>
            <a:xfrm>
              <a:off x="4361296" y="2084497"/>
              <a:ext cx="506540" cy="0"/>
            </a:xfrm>
            <a:prstGeom prst="line">
              <a:avLst/>
            </a:prstGeom>
            <a:ln w="571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84" name="Straight Connector 83">
              <a:extLst>
                <a:ext uri="{FF2B5EF4-FFF2-40B4-BE49-F238E27FC236}">
                  <a16:creationId xmlns:a16="http://schemas.microsoft.com/office/drawing/2014/main" id="{4F766A7F-5A4E-AC3D-2F18-C554D854B700}"/>
                </a:ext>
              </a:extLst>
            </p:cNvPr>
            <p:cNvCxnSpPr>
              <a:cxnSpLocks/>
              <a:stCxn id="51" idx="6"/>
              <a:endCxn id="54" idx="2"/>
            </p:cNvCxnSpPr>
            <p:nvPr/>
          </p:nvCxnSpPr>
          <p:spPr>
            <a:xfrm>
              <a:off x="5378824" y="2084497"/>
              <a:ext cx="461682" cy="0"/>
            </a:xfrm>
            <a:prstGeom prst="line">
              <a:avLst/>
            </a:prstGeom>
            <a:ln w="571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85" name="Straight Connector 84">
              <a:extLst>
                <a:ext uri="{FF2B5EF4-FFF2-40B4-BE49-F238E27FC236}">
                  <a16:creationId xmlns:a16="http://schemas.microsoft.com/office/drawing/2014/main" id="{ED777A91-22C4-268C-97CA-7523D8F052AE}"/>
                </a:ext>
              </a:extLst>
            </p:cNvPr>
            <p:cNvCxnSpPr>
              <a:cxnSpLocks/>
              <a:stCxn id="54" idx="6"/>
              <a:endCxn id="57" idx="2"/>
            </p:cNvCxnSpPr>
            <p:nvPr/>
          </p:nvCxnSpPr>
          <p:spPr>
            <a:xfrm>
              <a:off x="6351494" y="2084497"/>
              <a:ext cx="497492" cy="0"/>
            </a:xfrm>
            <a:prstGeom prst="line">
              <a:avLst/>
            </a:prstGeom>
            <a:ln w="571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86" name="Straight Connector 85">
              <a:extLst>
                <a:ext uri="{FF2B5EF4-FFF2-40B4-BE49-F238E27FC236}">
                  <a16:creationId xmlns:a16="http://schemas.microsoft.com/office/drawing/2014/main" id="{57A4AABD-86E4-AECE-F7CE-A54A600B106E}"/>
                </a:ext>
              </a:extLst>
            </p:cNvPr>
            <p:cNvCxnSpPr>
              <a:cxnSpLocks/>
              <a:stCxn id="57" idx="6"/>
              <a:endCxn id="60" idx="2"/>
            </p:cNvCxnSpPr>
            <p:nvPr/>
          </p:nvCxnSpPr>
          <p:spPr>
            <a:xfrm>
              <a:off x="7359974" y="2084497"/>
              <a:ext cx="569244" cy="0"/>
            </a:xfrm>
            <a:prstGeom prst="line">
              <a:avLst/>
            </a:prstGeom>
            <a:ln w="571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88" name="Content Placeholder 2">
            <a:extLst>
              <a:ext uri="{FF2B5EF4-FFF2-40B4-BE49-F238E27FC236}">
                <a16:creationId xmlns:a16="http://schemas.microsoft.com/office/drawing/2014/main" id="{FCBB07D0-8E49-40BC-8652-14D61BC4AC54}"/>
              </a:ext>
            </a:extLst>
          </p:cNvPr>
          <p:cNvSpPr txBox="1">
            <a:spLocks/>
          </p:cNvSpPr>
          <p:nvPr/>
        </p:nvSpPr>
        <p:spPr>
          <a:xfrm>
            <a:off x="6560148" y="1237684"/>
            <a:ext cx="4890247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14000"/>
              </a:lnSpc>
            </a:pPr>
            <a:r>
              <a:rPr lang="en-US" dirty="0"/>
              <a:t>MERA</a:t>
            </a:r>
          </a:p>
          <a:p>
            <a:pPr>
              <a:lnSpc>
                <a:spcPct val="114000"/>
              </a:lnSpc>
            </a:pPr>
            <a:r>
              <a:rPr lang="en-US" dirty="0"/>
              <a:t>Entanglement area law</a:t>
            </a:r>
          </a:p>
          <a:p>
            <a:pPr>
              <a:lnSpc>
                <a:spcPct val="114000"/>
              </a:lnSpc>
            </a:pPr>
            <a:r>
              <a:rPr lang="en-US" dirty="0"/>
              <a:t>Polynomial, but expensive</a:t>
            </a:r>
          </a:p>
        </p:txBody>
      </p:sp>
      <p:pic>
        <p:nvPicPr>
          <p:cNvPr id="90" name="Picture 89">
            <a:extLst>
              <a:ext uri="{FF2B5EF4-FFF2-40B4-BE49-F238E27FC236}">
                <a16:creationId xmlns:a16="http://schemas.microsoft.com/office/drawing/2014/main" id="{D4BE9FBB-7B23-6D9E-9FBD-CD43C531D48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90291" y="3429631"/>
            <a:ext cx="3429959" cy="2819663"/>
          </a:xfrm>
          <a:prstGeom prst="rect">
            <a:avLst/>
          </a:prstGeom>
        </p:spPr>
      </p:pic>
      <p:sp>
        <p:nvSpPr>
          <p:cNvPr id="55" name="TextBox 54">
            <a:extLst>
              <a:ext uri="{FF2B5EF4-FFF2-40B4-BE49-F238E27FC236}">
                <a16:creationId xmlns:a16="http://schemas.microsoft.com/office/drawing/2014/main" id="{F8B8DC53-5356-BCCD-2B8F-969582B13A08}"/>
              </a:ext>
            </a:extLst>
          </p:cNvPr>
          <p:cNvSpPr txBox="1"/>
          <p:nvPr/>
        </p:nvSpPr>
        <p:spPr>
          <a:xfrm>
            <a:off x="604372" y="6211669"/>
            <a:ext cx="5097832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200" dirty="0" err="1"/>
              <a:t>Verstraete</a:t>
            </a:r>
            <a:r>
              <a:rPr lang="en-US" sz="1200" dirty="0"/>
              <a:t>, Frank, Valentin </a:t>
            </a:r>
            <a:r>
              <a:rPr lang="en-US" sz="1200" dirty="0" err="1"/>
              <a:t>Murg</a:t>
            </a:r>
            <a:r>
              <a:rPr lang="en-US" sz="1200" dirty="0"/>
              <a:t>, and J. Ignacio </a:t>
            </a:r>
            <a:r>
              <a:rPr lang="en-US" sz="1200" dirty="0" err="1"/>
              <a:t>Cirac</a:t>
            </a:r>
            <a:r>
              <a:rPr lang="en-US" sz="1200" dirty="0"/>
              <a:t>. "Matrix product states, projected entangled pair states, and variational renormalization group methods for quantum spin systems." Advances in physics 57.2 (2008): 143-224</a:t>
            </a: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73086013-0DEE-712F-BC88-D94D9D29A835}"/>
              </a:ext>
            </a:extLst>
          </p:cNvPr>
          <p:cNvSpPr txBox="1"/>
          <p:nvPr/>
        </p:nvSpPr>
        <p:spPr>
          <a:xfrm>
            <a:off x="7376160" y="6334780"/>
            <a:ext cx="5354395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400" dirty="0" err="1"/>
              <a:t>Evenbly</a:t>
            </a:r>
            <a:r>
              <a:rPr lang="en-US" sz="1400" dirty="0"/>
              <a:t>, Glen, and </a:t>
            </a:r>
            <a:r>
              <a:rPr lang="en-US" sz="1400" dirty="0" err="1"/>
              <a:t>Guifré</a:t>
            </a:r>
            <a:r>
              <a:rPr lang="en-US" sz="1400" dirty="0"/>
              <a:t> Vidal. "Algorithms for entanglement renormalization." Physical Review B 79.14 (2009): 144108.</a:t>
            </a:r>
          </a:p>
        </p:txBody>
      </p:sp>
    </p:spTree>
    <p:extLst>
      <p:ext uri="{BB962C8B-B14F-4D97-AF65-F5344CB8AC3E}">
        <p14:creationId xmlns:p14="http://schemas.microsoft.com/office/powerpoint/2010/main" val="14253446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9029</TotalTime>
  <Words>940</Words>
  <PresentationFormat>Widescreen</PresentationFormat>
  <Paragraphs>214</Paragraphs>
  <Slides>33</Slides>
  <Notes>32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33</vt:i4>
      </vt:variant>
    </vt:vector>
  </HeadingPairs>
  <TitlesOfParts>
    <vt:vector size="39" baseType="lpstr">
      <vt:lpstr>Microsoft YaHei</vt:lpstr>
      <vt:lpstr>Arial</vt:lpstr>
      <vt:lpstr>Calibri</vt:lpstr>
      <vt:lpstr>Calibri Light</vt:lpstr>
      <vt:lpstr>Cambria Math</vt:lpstr>
      <vt:lpstr>Office 主题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2017-04-26T08:43:00Z</dcterms:created>
  <dcterms:modified xsi:type="dcterms:W3CDTF">2023-08-17T00:42:42Z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1033-11.2.0.10017</vt:lpwstr>
  </property>
</Properties>
</file>